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ti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7" r:id="rId1"/>
  </p:sldMasterIdLst>
  <p:notesMasterIdLst>
    <p:notesMasterId r:id="rId12"/>
  </p:notesMasterIdLst>
  <p:sldIdLst>
    <p:sldId id="288" r:id="rId2"/>
    <p:sldId id="257" r:id="rId3"/>
    <p:sldId id="265" r:id="rId4"/>
    <p:sldId id="287" r:id="rId5"/>
    <p:sldId id="286" r:id="rId6"/>
    <p:sldId id="285" r:id="rId7"/>
    <p:sldId id="289" r:id="rId8"/>
    <p:sldId id="290" r:id="rId9"/>
    <p:sldId id="291" r:id="rId10"/>
    <p:sldId id="262" r:id="rId11"/>
  </p:sldIdLst>
  <p:sldSz cx="9144000" cy="5143500" type="screen16x9"/>
  <p:notesSz cx="6858000" cy="9144000"/>
  <p:embeddedFontLst>
    <p:embeddedFont>
      <p:font typeface="Verdana" panose="020B0604030504040204" pitchFamily="34" charset="0"/>
      <p:regular r:id="rId13"/>
      <p:bold r:id="rId14"/>
      <p:italic r:id="rId15"/>
      <p:boldItalic r:id="rId16"/>
    </p:embeddedFont>
    <p:embeddedFont>
      <p:font typeface="Roboto Condensed Light" panose="020B0604020202020204" charset="0"/>
      <p:regular r:id="rId17"/>
      <p:bold r:id="rId18"/>
      <p:italic r:id="rId19"/>
      <p:boldItalic r:id="rId20"/>
    </p:embeddedFont>
    <p:embeddedFont>
      <p:font typeface="Roboto Condensed" panose="020B0604020202020204" charset="0"/>
      <p:regular r:id="rId21"/>
      <p:bold r:id="rId22"/>
      <p:italic r:id="rId23"/>
      <p:boldItalic r:id="rId24"/>
    </p:embeddedFont>
    <p:embeddedFont>
      <p:font typeface="Arvo" panose="020B0604020202020204" charset="0"/>
      <p:regular r:id="rId25"/>
      <p:bold r:id="rId26"/>
      <p:italic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176213D-E4C0-4EAD-888B-A6D8573BA50B}">
  <a:tblStyle styleId="{8176213D-E4C0-4EAD-888B-A6D8573BA50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90" d="100"/>
          <a:sy n="90" d="100"/>
        </p:scale>
        <p:origin x="90" y="15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font" Target="fonts/font14.fntdata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font" Target="fonts/font16.fntdata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font" Target="fonts/font15.fntdata"/><Relationship Id="rId30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49BA25B-376E-4A12-9E3B-A40E069EB234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A491BAC-D8F0-48A3-A9AB-E717CE8DC314}">
      <dgm:prSet phldrT="[Text]" custT="1"/>
      <dgm:spPr>
        <a:solidFill>
          <a:schemeClr val="accent5">
            <a:alpha val="70000"/>
          </a:schemeClr>
        </a:solidFill>
        <a:ln>
          <a:noFill/>
        </a:ln>
      </dgm:spPr>
      <dgm:t>
        <a:bodyPr/>
        <a:lstStyle/>
        <a:p>
          <a:r>
            <a:rPr lang="en-IN" sz="1200" b="0" dirty="0" smtClean="0">
              <a:latin typeface="Roboto Condensed Light" panose="020B0604020202020204" charset="0"/>
              <a:ea typeface="Roboto Condensed Light" panose="020B0604020202020204" charset="0"/>
            </a:rPr>
            <a:t>Predicting the crop yield is an important aspect from the farmers perspective. There are some stakeholders who are impacted by the yield prediction. These include farmers, banks and industry stakeholders. </a:t>
          </a:r>
          <a:endParaRPr lang="en-US" sz="1200" b="0" dirty="0">
            <a:latin typeface="Roboto Condensed Light" panose="020B0604020202020204" charset="0"/>
            <a:ea typeface="Roboto Condensed Light" panose="020B0604020202020204" charset="0"/>
          </a:endParaRPr>
        </a:p>
      </dgm:t>
    </dgm:pt>
    <dgm:pt modelId="{129969E6-94C5-4051-81D3-637F86BB3D58}" type="parTrans" cxnId="{1B4DC9BA-2B05-47BE-9C16-A135997EC6C5}">
      <dgm:prSet/>
      <dgm:spPr/>
      <dgm:t>
        <a:bodyPr/>
        <a:lstStyle/>
        <a:p>
          <a:endParaRPr lang="en-US"/>
        </a:p>
      </dgm:t>
    </dgm:pt>
    <dgm:pt modelId="{2C4889E9-05A3-4F21-8A3F-986E063A94C8}" type="sibTrans" cxnId="{1B4DC9BA-2B05-47BE-9C16-A135997EC6C5}">
      <dgm:prSet/>
      <dgm:spPr/>
      <dgm:t>
        <a:bodyPr/>
        <a:lstStyle/>
        <a:p>
          <a:endParaRPr lang="en-US"/>
        </a:p>
      </dgm:t>
    </dgm:pt>
    <dgm:pt modelId="{903126C3-3718-42DF-8451-5FCB80CFBBA1}">
      <dgm:prSet phldrT="[Text]" custT="1"/>
      <dgm:spPr>
        <a:solidFill>
          <a:schemeClr val="accent5">
            <a:alpha val="70000"/>
          </a:schemeClr>
        </a:solidFill>
        <a:ln>
          <a:noFill/>
        </a:ln>
      </dgm:spPr>
      <dgm:t>
        <a:bodyPr/>
        <a:lstStyle/>
        <a:p>
          <a:r>
            <a:rPr lang="en-IN" sz="1200" b="0" dirty="0" smtClean="0">
              <a:latin typeface="Roboto Condensed Light" panose="020B0604020202020204" charset="0"/>
              <a:ea typeface="Roboto Condensed Light" panose="020B0604020202020204" charset="0"/>
            </a:rPr>
            <a:t>Farmers get impacted majorly by the amount of yield produced each year. It helps them plan for rainwater harvesting, fertilizer and pesticide management as well as planning for finances.</a:t>
          </a:r>
        </a:p>
      </dgm:t>
    </dgm:pt>
    <dgm:pt modelId="{7EB515E7-6558-4093-8645-AE9BD949AF43}" type="parTrans" cxnId="{917DA19A-963C-4448-9DC0-1BB4A008DDC0}">
      <dgm:prSet/>
      <dgm:spPr/>
      <dgm:t>
        <a:bodyPr/>
        <a:lstStyle/>
        <a:p>
          <a:endParaRPr lang="en-US"/>
        </a:p>
      </dgm:t>
    </dgm:pt>
    <dgm:pt modelId="{53376808-CB43-4ADA-8BEC-2F36686FF699}" type="sibTrans" cxnId="{917DA19A-963C-4448-9DC0-1BB4A008DDC0}">
      <dgm:prSet/>
      <dgm:spPr/>
      <dgm:t>
        <a:bodyPr/>
        <a:lstStyle/>
        <a:p>
          <a:endParaRPr lang="en-US"/>
        </a:p>
      </dgm:t>
    </dgm:pt>
    <dgm:pt modelId="{6C30D3BC-A042-4889-8789-A6358A7EC298}">
      <dgm:prSet phldrT="[Text]" custT="1"/>
      <dgm:spPr>
        <a:solidFill>
          <a:schemeClr val="accent5">
            <a:alpha val="70000"/>
          </a:schemeClr>
        </a:solidFill>
        <a:ln>
          <a:noFill/>
        </a:ln>
      </dgm:spPr>
      <dgm:t>
        <a:bodyPr/>
        <a:lstStyle/>
        <a:p>
          <a:r>
            <a:rPr lang="en-IN" sz="1200" b="0" dirty="0" smtClean="0">
              <a:latin typeface="Roboto Condensed Light" panose="020B0604020202020204" charset="0"/>
              <a:ea typeface="Roboto Condensed Light" panose="020B0604020202020204" charset="0"/>
            </a:rPr>
            <a:t>We have used a forecasting model to predict the yield which will eventually benefit the farmers. </a:t>
          </a:r>
          <a:r>
            <a:rPr lang="en-US" sz="1200" b="0" dirty="0" smtClean="0">
              <a:latin typeface="Roboto Condensed Light" panose="020B0604020202020204" charset="0"/>
              <a:ea typeface="Roboto Condensed Light" panose="020B0604020202020204" charset="0"/>
            </a:rPr>
            <a:t>In order to calculate the yield, we have considered the harvested area from the satellite image along with the crop density.</a:t>
          </a:r>
          <a:endParaRPr lang="en-US" sz="1200" b="0" dirty="0">
            <a:latin typeface="Roboto Condensed Light" panose="020B0604020202020204" charset="0"/>
            <a:ea typeface="Roboto Condensed Light" panose="020B0604020202020204" charset="0"/>
          </a:endParaRPr>
        </a:p>
      </dgm:t>
    </dgm:pt>
    <dgm:pt modelId="{E2BEDB63-B7F0-4278-B1B1-4E49390C01DC}" type="parTrans" cxnId="{3E57F326-698B-4657-9D3E-E1104987D534}">
      <dgm:prSet/>
      <dgm:spPr/>
      <dgm:t>
        <a:bodyPr/>
        <a:lstStyle/>
        <a:p>
          <a:endParaRPr lang="en-US"/>
        </a:p>
      </dgm:t>
    </dgm:pt>
    <dgm:pt modelId="{063582C1-CABB-4A9B-8A7D-F126E1F5C6D9}" type="sibTrans" cxnId="{3E57F326-698B-4657-9D3E-E1104987D534}">
      <dgm:prSet/>
      <dgm:spPr/>
      <dgm:t>
        <a:bodyPr/>
        <a:lstStyle/>
        <a:p>
          <a:endParaRPr lang="en-US"/>
        </a:p>
      </dgm:t>
    </dgm:pt>
    <dgm:pt modelId="{63440CD0-F0E4-42F0-8333-67F7407F4E8F}">
      <dgm:prSet custT="1"/>
      <dgm:spPr>
        <a:solidFill>
          <a:schemeClr val="accent5">
            <a:alpha val="70000"/>
          </a:schemeClr>
        </a:solidFill>
        <a:ln>
          <a:noFill/>
        </a:ln>
      </dgm:spPr>
      <dgm:t>
        <a:bodyPr/>
        <a:lstStyle/>
        <a:p>
          <a:r>
            <a:rPr lang="en-IN" sz="1200" b="0" dirty="0" smtClean="0">
              <a:latin typeface="Roboto Condensed Light" panose="020B0604020202020204" charset="0"/>
              <a:ea typeface="Roboto Condensed Light" panose="020B0604020202020204" charset="0"/>
            </a:rPr>
            <a:t>Getting a rough estimate about the yield can encourage both small and large farmers to implement strategies and techniques like planting commercial hybrids, better pesticides and irrigation techniques to establish a better yield.</a:t>
          </a:r>
          <a:endParaRPr lang="en-US" sz="1200" b="0" dirty="0">
            <a:latin typeface="Roboto Condensed Light" panose="020B0604020202020204" charset="0"/>
            <a:ea typeface="Roboto Condensed Light" panose="020B0604020202020204" charset="0"/>
          </a:endParaRPr>
        </a:p>
      </dgm:t>
    </dgm:pt>
    <dgm:pt modelId="{A4329966-BB3C-4944-ACB1-EDAB896202E9}" type="parTrans" cxnId="{D244AE55-7B42-4D53-882D-0D22A3116CB9}">
      <dgm:prSet/>
      <dgm:spPr/>
      <dgm:t>
        <a:bodyPr/>
        <a:lstStyle/>
        <a:p>
          <a:endParaRPr lang="en-US"/>
        </a:p>
      </dgm:t>
    </dgm:pt>
    <dgm:pt modelId="{225CB356-D428-41DA-81F7-B3EEC3C5308A}" type="sibTrans" cxnId="{D244AE55-7B42-4D53-882D-0D22A3116CB9}">
      <dgm:prSet/>
      <dgm:spPr/>
      <dgm:t>
        <a:bodyPr/>
        <a:lstStyle/>
        <a:p>
          <a:endParaRPr lang="en-US"/>
        </a:p>
      </dgm:t>
    </dgm:pt>
    <dgm:pt modelId="{1DF571FC-1208-4204-9C73-E7E2DEDA7F8E}" type="pres">
      <dgm:prSet presAssocID="{949BA25B-376E-4A12-9E3B-A40E069EB234}" presName="linear" presStyleCnt="0">
        <dgm:presLayoutVars>
          <dgm:animLvl val="lvl"/>
          <dgm:resizeHandles val="exact"/>
        </dgm:presLayoutVars>
      </dgm:prSet>
      <dgm:spPr/>
    </dgm:pt>
    <dgm:pt modelId="{DCB94FD5-2694-47E4-AED5-A32CC1B9EB8D}" type="pres">
      <dgm:prSet presAssocID="{3A491BAC-D8F0-48A3-A9AB-E717CE8DC314}" presName="parentText" presStyleLbl="node1" presStyleIdx="0" presStyleCnt="4">
        <dgm:presLayoutVars>
          <dgm:chMax val="0"/>
          <dgm:bulletEnabled val="1"/>
        </dgm:presLayoutVars>
      </dgm:prSet>
      <dgm:spPr>
        <a:prstGeom prst="flowChartProcess">
          <a:avLst/>
        </a:prstGeom>
      </dgm:spPr>
    </dgm:pt>
    <dgm:pt modelId="{AB990707-4A62-4CEB-B9D5-C2A2369FF82F}" type="pres">
      <dgm:prSet presAssocID="{2C4889E9-05A3-4F21-8A3F-986E063A94C8}" presName="spacer" presStyleCnt="0"/>
      <dgm:spPr/>
    </dgm:pt>
    <dgm:pt modelId="{87197F60-EB1D-4437-A4B5-03305C2492E3}" type="pres">
      <dgm:prSet presAssocID="{903126C3-3718-42DF-8451-5FCB80CFBBA1}" presName="parentText" presStyleLbl="node1" presStyleIdx="1" presStyleCnt="4">
        <dgm:presLayoutVars>
          <dgm:chMax val="0"/>
          <dgm:bulletEnabled val="1"/>
        </dgm:presLayoutVars>
      </dgm:prSet>
      <dgm:spPr>
        <a:prstGeom prst="flowChartProcess">
          <a:avLst/>
        </a:prstGeom>
      </dgm:spPr>
      <dgm:t>
        <a:bodyPr/>
        <a:lstStyle/>
        <a:p>
          <a:endParaRPr lang="en-US"/>
        </a:p>
      </dgm:t>
    </dgm:pt>
    <dgm:pt modelId="{E4B08FBC-3AA8-4635-98ED-7EC6C82D4659}" type="pres">
      <dgm:prSet presAssocID="{53376808-CB43-4ADA-8BEC-2F36686FF699}" presName="spacer" presStyleCnt="0"/>
      <dgm:spPr/>
    </dgm:pt>
    <dgm:pt modelId="{9650766F-FBF9-4F39-AE86-CABF8F00BA99}" type="pres">
      <dgm:prSet presAssocID="{63440CD0-F0E4-42F0-8333-67F7407F4E8F}" presName="parentText" presStyleLbl="node1" presStyleIdx="2" presStyleCnt="4">
        <dgm:presLayoutVars>
          <dgm:chMax val="0"/>
          <dgm:bulletEnabled val="1"/>
        </dgm:presLayoutVars>
      </dgm:prSet>
      <dgm:spPr>
        <a:prstGeom prst="flowChartProcess">
          <a:avLst/>
        </a:prstGeom>
      </dgm:spPr>
    </dgm:pt>
    <dgm:pt modelId="{AC613D71-73FB-4F81-93F0-1227379C1F6B}" type="pres">
      <dgm:prSet presAssocID="{225CB356-D428-41DA-81F7-B3EEC3C5308A}" presName="spacer" presStyleCnt="0"/>
      <dgm:spPr/>
    </dgm:pt>
    <dgm:pt modelId="{EAFE1F98-0132-40C1-832D-311D546CA873}" type="pres">
      <dgm:prSet presAssocID="{6C30D3BC-A042-4889-8789-A6358A7EC298}" presName="parentText" presStyleLbl="node1" presStyleIdx="3" presStyleCnt="4">
        <dgm:presLayoutVars>
          <dgm:chMax val="0"/>
          <dgm:bulletEnabled val="1"/>
        </dgm:presLayoutVars>
      </dgm:prSet>
      <dgm:spPr>
        <a:prstGeom prst="flowChartProcess">
          <a:avLst/>
        </a:prstGeom>
      </dgm:spPr>
    </dgm:pt>
  </dgm:ptLst>
  <dgm:cxnLst>
    <dgm:cxn modelId="{6450D357-8A54-4F6D-BCD4-0B8EFF4B0FB5}" type="presOf" srcId="{6C30D3BC-A042-4889-8789-A6358A7EC298}" destId="{EAFE1F98-0132-40C1-832D-311D546CA873}" srcOrd="0" destOrd="0" presId="urn:microsoft.com/office/officeart/2005/8/layout/vList2"/>
    <dgm:cxn modelId="{1B4DC9BA-2B05-47BE-9C16-A135997EC6C5}" srcId="{949BA25B-376E-4A12-9E3B-A40E069EB234}" destId="{3A491BAC-D8F0-48A3-A9AB-E717CE8DC314}" srcOrd="0" destOrd="0" parTransId="{129969E6-94C5-4051-81D3-637F86BB3D58}" sibTransId="{2C4889E9-05A3-4F21-8A3F-986E063A94C8}"/>
    <dgm:cxn modelId="{3E57F326-698B-4657-9D3E-E1104987D534}" srcId="{949BA25B-376E-4A12-9E3B-A40E069EB234}" destId="{6C30D3BC-A042-4889-8789-A6358A7EC298}" srcOrd="3" destOrd="0" parTransId="{E2BEDB63-B7F0-4278-B1B1-4E49390C01DC}" sibTransId="{063582C1-CABB-4A9B-8A7D-F126E1F5C6D9}"/>
    <dgm:cxn modelId="{D244AE55-7B42-4D53-882D-0D22A3116CB9}" srcId="{949BA25B-376E-4A12-9E3B-A40E069EB234}" destId="{63440CD0-F0E4-42F0-8333-67F7407F4E8F}" srcOrd="2" destOrd="0" parTransId="{A4329966-BB3C-4944-ACB1-EDAB896202E9}" sibTransId="{225CB356-D428-41DA-81F7-B3EEC3C5308A}"/>
    <dgm:cxn modelId="{0F4621E5-2451-4B61-BF49-D570FB6AF31C}" type="presOf" srcId="{63440CD0-F0E4-42F0-8333-67F7407F4E8F}" destId="{9650766F-FBF9-4F39-AE86-CABF8F00BA99}" srcOrd="0" destOrd="0" presId="urn:microsoft.com/office/officeart/2005/8/layout/vList2"/>
    <dgm:cxn modelId="{917DA19A-963C-4448-9DC0-1BB4A008DDC0}" srcId="{949BA25B-376E-4A12-9E3B-A40E069EB234}" destId="{903126C3-3718-42DF-8451-5FCB80CFBBA1}" srcOrd="1" destOrd="0" parTransId="{7EB515E7-6558-4093-8645-AE9BD949AF43}" sibTransId="{53376808-CB43-4ADA-8BEC-2F36686FF699}"/>
    <dgm:cxn modelId="{EB8C737C-EA8F-46DA-8EC2-3E016434C008}" type="presOf" srcId="{3A491BAC-D8F0-48A3-A9AB-E717CE8DC314}" destId="{DCB94FD5-2694-47E4-AED5-A32CC1B9EB8D}" srcOrd="0" destOrd="0" presId="urn:microsoft.com/office/officeart/2005/8/layout/vList2"/>
    <dgm:cxn modelId="{29B9AEE8-41CA-47A0-B224-3F19C8ABA4A6}" type="presOf" srcId="{949BA25B-376E-4A12-9E3B-A40E069EB234}" destId="{1DF571FC-1208-4204-9C73-E7E2DEDA7F8E}" srcOrd="0" destOrd="0" presId="urn:microsoft.com/office/officeart/2005/8/layout/vList2"/>
    <dgm:cxn modelId="{3017CCE2-936B-42DC-8FA1-D8CD58C8966F}" type="presOf" srcId="{903126C3-3718-42DF-8451-5FCB80CFBBA1}" destId="{87197F60-EB1D-4437-A4B5-03305C2492E3}" srcOrd="0" destOrd="0" presId="urn:microsoft.com/office/officeart/2005/8/layout/vList2"/>
    <dgm:cxn modelId="{79003652-CA5F-4A59-8538-8A3D5ECEA384}" type="presParOf" srcId="{1DF571FC-1208-4204-9C73-E7E2DEDA7F8E}" destId="{DCB94FD5-2694-47E4-AED5-A32CC1B9EB8D}" srcOrd="0" destOrd="0" presId="urn:microsoft.com/office/officeart/2005/8/layout/vList2"/>
    <dgm:cxn modelId="{29FD0E1F-3F83-4737-9CA0-1FE8B59C71CC}" type="presParOf" srcId="{1DF571FC-1208-4204-9C73-E7E2DEDA7F8E}" destId="{AB990707-4A62-4CEB-B9D5-C2A2369FF82F}" srcOrd="1" destOrd="0" presId="urn:microsoft.com/office/officeart/2005/8/layout/vList2"/>
    <dgm:cxn modelId="{4A598C3B-6A56-4182-AFC1-29D2F4020230}" type="presParOf" srcId="{1DF571FC-1208-4204-9C73-E7E2DEDA7F8E}" destId="{87197F60-EB1D-4437-A4B5-03305C2492E3}" srcOrd="2" destOrd="0" presId="urn:microsoft.com/office/officeart/2005/8/layout/vList2"/>
    <dgm:cxn modelId="{23D07A7B-2DCB-4267-ADD0-0AE5A580BD67}" type="presParOf" srcId="{1DF571FC-1208-4204-9C73-E7E2DEDA7F8E}" destId="{E4B08FBC-3AA8-4635-98ED-7EC6C82D4659}" srcOrd="3" destOrd="0" presId="urn:microsoft.com/office/officeart/2005/8/layout/vList2"/>
    <dgm:cxn modelId="{0E3F19DB-2997-4FF4-84FD-FEE6AB55A666}" type="presParOf" srcId="{1DF571FC-1208-4204-9C73-E7E2DEDA7F8E}" destId="{9650766F-FBF9-4F39-AE86-CABF8F00BA99}" srcOrd="4" destOrd="0" presId="urn:microsoft.com/office/officeart/2005/8/layout/vList2"/>
    <dgm:cxn modelId="{193235F6-E360-44A6-9A03-DC507DFDB06C}" type="presParOf" srcId="{1DF571FC-1208-4204-9C73-E7E2DEDA7F8E}" destId="{AC613D71-73FB-4F81-93F0-1227379C1F6B}" srcOrd="5" destOrd="0" presId="urn:microsoft.com/office/officeart/2005/8/layout/vList2"/>
    <dgm:cxn modelId="{1F24355F-A254-4BFD-B2AB-D877A3AAFC23}" type="presParOf" srcId="{1DF571FC-1208-4204-9C73-E7E2DEDA7F8E}" destId="{EAFE1F98-0132-40C1-832D-311D546CA873}" srcOrd="6" destOrd="0" presId="urn:microsoft.com/office/officeart/2005/8/layout/vList2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49BA25B-376E-4A12-9E3B-A40E069EB234}" type="doc">
      <dgm:prSet loTypeId="urn:microsoft.com/office/officeart/2005/8/layout/vList2" loCatId="list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3A491BAC-D8F0-48A3-A9AB-E717CE8DC314}">
      <dgm:prSet phldrT="[Text]" custT="1"/>
      <dgm:spPr>
        <a:solidFill>
          <a:schemeClr val="accent5">
            <a:alpha val="70000"/>
          </a:schemeClr>
        </a:solidFill>
      </dgm:spPr>
      <dgm:t>
        <a:bodyPr/>
        <a:lstStyle/>
        <a:p>
          <a:r>
            <a:rPr lang="en-US" sz="1200" dirty="0" smtClean="0"/>
            <a:t>Industrial sugarcane farms are generally occupy a large area.</a:t>
          </a:r>
        </a:p>
      </dgm:t>
    </dgm:pt>
    <dgm:pt modelId="{129969E6-94C5-4051-81D3-637F86BB3D58}" type="parTrans" cxnId="{1B4DC9BA-2B05-47BE-9C16-A135997EC6C5}">
      <dgm:prSet/>
      <dgm:spPr/>
      <dgm:t>
        <a:bodyPr/>
        <a:lstStyle/>
        <a:p>
          <a:endParaRPr lang="en-US"/>
        </a:p>
      </dgm:t>
    </dgm:pt>
    <dgm:pt modelId="{2C4889E9-05A3-4F21-8A3F-986E063A94C8}" type="sibTrans" cxnId="{1B4DC9BA-2B05-47BE-9C16-A135997EC6C5}">
      <dgm:prSet/>
      <dgm:spPr/>
      <dgm:t>
        <a:bodyPr/>
        <a:lstStyle/>
        <a:p>
          <a:endParaRPr lang="en-US"/>
        </a:p>
      </dgm:t>
    </dgm:pt>
    <dgm:pt modelId="{9AE47D93-2B76-44D3-B545-CA5FDDCF7B95}">
      <dgm:prSet custT="1"/>
      <dgm:spPr>
        <a:solidFill>
          <a:schemeClr val="accent5">
            <a:alpha val="70000"/>
          </a:schemeClr>
        </a:solidFill>
      </dgm:spPr>
      <dgm:t>
        <a:bodyPr/>
        <a:lstStyle/>
        <a:p>
          <a:r>
            <a:rPr lang="en-US" sz="1200" dirty="0" smtClean="0"/>
            <a:t>It is really hard for farmers to monitor crop health through entire plantation due to large area.</a:t>
          </a:r>
          <a:endParaRPr lang="en-US" sz="1200" dirty="0" smtClean="0"/>
        </a:p>
      </dgm:t>
    </dgm:pt>
    <dgm:pt modelId="{375D2501-0FA0-4FD4-914F-6889923C5865}" type="parTrans" cxnId="{E57EFCA5-86AE-41DD-9E8A-980DB57AC1B9}">
      <dgm:prSet/>
      <dgm:spPr/>
      <dgm:t>
        <a:bodyPr/>
        <a:lstStyle/>
        <a:p>
          <a:endParaRPr lang="en-US"/>
        </a:p>
      </dgm:t>
    </dgm:pt>
    <dgm:pt modelId="{BB9DD5C4-9037-42DA-990F-84987240B5C4}" type="sibTrans" cxnId="{E57EFCA5-86AE-41DD-9E8A-980DB57AC1B9}">
      <dgm:prSet/>
      <dgm:spPr/>
      <dgm:t>
        <a:bodyPr/>
        <a:lstStyle/>
        <a:p>
          <a:endParaRPr lang="en-US"/>
        </a:p>
      </dgm:t>
    </dgm:pt>
    <dgm:pt modelId="{8A190B23-DFA9-45C6-8AF7-740725790102}">
      <dgm:prSet custT="1"/>
      <dgm:spPr>
        <a:solidFill>
          <a:schemeClr val="accent5">
            <a:alpha val="70000"/>
          </a:schemeClr>
        </a:solidFill>
      </dgm:spPr>
      <dgm:t>
        <a:bodyPr/>
        <a:lstStyle/>
        <a:p>
          <a:r>
            <a:rPr lang="en-US" sz="1200" dirty="0" smtClean="0"/>
            <a:t>Satellite imagery is readily available and also has a high frequency due to many organizations like planet have capabilities to image entire earth every day using Nano satellites in high resolution. </a:t>
          </a:r>
          <a:endParaRPr lang="en-US" sz="1200" dirty="0" smtClean="0"/>
        </a:p>
      </dgm:t>
    </dgm:pt>
    <dgm:pt modelId="{5C4B35BB-9670-4AC2-86BD-7C727F46DABC}" type="parTrans" cxnId="{A967D717-9BDB-494B-B3E9-4A8F44D50AAA}">
      <dgm:prSet/>
      <dgm:spPr/>
      <dgm:t>
        <a:bodyPr/>
        <a:lstStyle/>
        <a:p>
          <a:endParaRPr lang="en-US"/>
        </a:p>
      </dgm:t>
    </dgm:pt>
    <dgm:pt modelId="{5EA849DD-C460-4A59-9E3A-9396A8CD8F43}" type="sibTrans" cxnId="{A967D717-9BDB-494B-B3E9-4A8F44D50AAA}">
      <dgm:prSet/>
      <dgm:spPr/>
      <dgm:t>
        <a:bodyPr/>
        <a:lstStyle/>
        <a:p>
          <a:endParaRPr lang="en-US"/>
        </a:p>
      </dgm:t>
    </dgm:pt>
    <dgm:pt modelId="{09132BF2-F637-4517-A1F6-7FDFFB23BF0E}">
      <dgm:prSet custT="1"/>
      <dgm:spPr>
        <a:solidFill>
          <a:schemeClr val="accent5">
            <a:alpha val="70000"/>
          </a:schemeClr>
        </a:solidFill>
      </dgm:spPr>
      <dgm:t>
        <a:bodyPr/>
        <a:lstStyle/>
        <a:p>
          <a:r>
            <a:rPr lang="en-US" sz="1200" dirty="0" smtClean="0"/>
            <a:t>High resolution &amp; frequency as well as readily available ways and proven algorithms makes Satellite Images an ideal resource to monitor crop health.</a:t>
          </a:r>
          <a:endParaRPr lang="en-US" sz="1200" dirty="0" smtClean="0"/>
        </a:p>
      </dgm:t>
    </dgm:pt>
    <dgm:pt modelId="{8C5A12F4-1C0F-4FB8-AB90-EA3AB2FCF144}" type="parTrans" cxnId="{24DCF7AC-6F78-4775-80A6-7FACA33DAE67}">
      <dgm:prSet/>
      <dgm:spPr/>
      <dgm:t>
        <a:bodyPr/>
        <a:lstStyle/>
        <a:p>
          <a:endParaRPr lang="en-US"/>
        </a:p>
      </dgm:t>
    </dgm:pt>
    <dgm:pt modelId="{3AEFE664-07D8-46D0-9B07-25EC24E79C69}" type="sibTrans" cxnId="{24DCF7AC-6F78-4775-80A6-7FACA33DAE67}">
      <dgm:prSet/>
      <dgm:spPr/>
      <dgm:t>
        <a:bodyPr/>
        <a:lstStyle/>
        <a:p>
          <a:endParaRPr lang="en-US"/>
        </a:p>
      </dgm:t>
    </dgm:pt>
    <dgm:pt modelId="{2D2E1DF5-6F13-4608-B51E-E9242F8BDF45}" type="pres">
      <dgm:prSet presAssocID="{949BA25B-376E-4A12-9E3B-A40E069EB234}" presName="linear" presStyleCnt="0">
        <dgm:presLayoutVars>
          <dgm:animLvl val="lvl"/>
          <dgm:resizeHandles val="exact"/>
        </dgm:presLayoutVars>
      </dgm:prSet>
      <dgm:spPr/>
    </dgm:pt>
    <dgm:pt modelId="{759A1806-B307-4B9C-9D16-292B17A1F8B2}" type="pres">
      <dgm:prSet presAssocID="{3A491BAC-D8F0-48A3-A9AB-E717CE8DC314}" presName="parentText" presStyleLbl="node1" presStyleIdx="0" presStyleCnt="4" custScaleY="102868" custLinFactNeighborY="-37539">
        <dgm:presLayoutVars>
          <dgm:chMax val="0"/>
          <dgm:bulletEnabled val="1"/>
        </dgm:presLayoutVars>
      </dgm:prSet>
      <dgm:spPr>
        <a:prstGeom prst="flowChartProcess">
          <a:avLst/>
        </a:prstGeom>
      </dgm:spPr>
      <dgm:t>
        <a:bodyPr/>
        <a:lstStyle/>
        <a:p>
          <a:endParaRPr lang="en-US"/>
        </a:p>
      </dgm:t>
    </dgm:pt>
    <dgm:pt modelId="{F858412E-2202-448A-A379-B309664676E0}" type="pres">
      <dgm:prSet presAssocID="{2C4889E9-05A3-4F21-8A3F-986E063A94C8}" presName="spacer" presStyleCnt="0"/>
      <dgm:spPr/>
    </dgm:pt>
    <dgm:pt modelId="{26E1699F-FDC0-4FBE-96AB-DD6CBA530093}" type="pres">
      <dgm:prSet presAssocID="{9AE47D93-2B76-44D3-B545-CA5FDDCF7B95}" presName="parentText" presStyleLbl="node1" presStyleIdx="1" presStyleCnt="4">
        <dgm:presLayoutVars>
          <dgm:chMax val="0"/>
          <dgm:bulletEnabled val="1"/>
        </dgm:presLayoutVars>
      </dgm:prSet>
      <dgm:spPr>
        <a:prstGeom prst="flowChartProcess">
          <a:avLst/>
        </a:prstGeom>
      </dgm:spPr>
      <dgm:t>
        <a:bodyPr/>
        <a:lstStyle/>
        <a:p>
          <a:endParaRPr lang="en-US"/>
        </a:p>
      </dgm:t>
    </dgm:pt>
    <dgm:pt modelId="{D8519310-C703-4457-AEA2-D9C0B0FB7F78}" type="pres">
      <dgm:prSet presAssocID="{BB9DD5C4-9037-42DA-990F-84987240B5C4}" presName="spacer" presStyleCnt="0"/>
      <dgm:spPr/>
    </dgm:pt>
    <dgm:pt modelId="{3D956B87-9886-400D-83D5-1EBDECCE5E4C}" type="pres">
      <dgm:prSet presAssocID="{8A190B23-DFA9-45C6-8AF7-740725790102}" presName="parentText" presStyleLbl="node1" presStyleIdx="2" presStyleCnt="4">
        <dgm:presLayoutVars>
          <dgm:chMax val="0"/>
          <dgm:bulletEnabled val="1"/>
        </dgm:presLayoutVars>
      </dgm:prSet>
      <dgm:spPr>
        <a:prstGeom prst="flowChartProcess">
          <a:avLst/>
        </a:prstGeom>
      </dgm:spPr>
      <dgm:t>
        <a:bodyPr/>
        <a:lstStyle/>
        <a:p>
          <a:endParaRPr lang="en-US"/>
        </a:p>
      </dgm:t>
    </dgm:pt>
    <dgm:pt modelId="{A24EFAF5-8D7E-40AE-9082-C42C4C6240D0}" type="pres">
      <dgm:prSet presAssocID="{5EA849DD-C460-4A59-9E3A-9396A8CD8F43}" presName="spacer" presStyleCnt="0"/>
      <dgm:spPr/>
    </dgm:pt>
    <dgm:pt modelId="{8F6E476A-FB25-4475-A167-848F3CD1B6CC}" type="pres">
      <dgm:prSet presAssocID="{09132BF2-F637-4517-A1F6-7FDFFB23BF0E}" presName="parentText" presStyleLbl="node1" presStyleIdx="3" presStyleCnt="4" custLinFactNeighborX="148">
        <dgm:presLayoutVars>
          <dgm:chMax val="0"/>
          <dgm:bulletEnabled val="1"/>
        </dgm:presLayoutVars>
      </dgm:prSet>
      <dgm:spPr>
        <a:prstGeom prst="flowChartProcess">
          <a:avLst/>
        </a:prstGeom>
      </dgm:spPr>
      <dgm:t>
        <a:bodyPr/>
        <a:lstStyle/>
        <a:p>
          <a:endParaRPr lang="en-US"/>
        </a:p>
      </dgm:t>
    </dgm:pt>
  </dgm:ptLst>
  <dgm:cxnLst>
    <dgm:cxn modelId="{24DCF7AC-6F78-4775-80A6-7FACA33DAE67}" srcId="{949BA25B-376E-4A12-9E3B-A40E069EB234}" destId="{09132BF2-F637-4517-A1F6-7FDFFB23BF0E}" srcOrd="3" destOrd="0" parTransId="{8C5A12F4-1C0F-4FB8-AB90-EA3AB2FCF144}" sibTransId="{3AEFE664-07D8-46D0-9B07-25EC24E79C69}"/>
    <dgm:cxn modelId="{F4E5F21C-46F9-45BB-B115-1808101A2D09}" type="presOf" srcId="{09132BF2-F637-4517-A1F6-7FDFFB23BF0E}" destId="{8F6E476A-FB25-4475-A167-848F3CD1B6CC}" srcOrd="0" destOrd="0" presId="urn:microsoft.com/office/officeart/2005/8/layout/vList2"/>
    <dgm:cxn modelId="{A967D717-9BDB-494B-B3E9-4A8F44D50AAA}" srcId="{949BA25B-376E-4A12-9E3B-A40E069EB234}" destId="{8A190B23-DFA9-45C6-8AF7-740725790102}" srcOrd="2" destOrd="0" parTransId="{5C4B35BB-9670-4AC2-86BD-7C727F46DABC}" sibTransId="{5EA849DD-C460-4A59-9E3A-9396A8CD8F43}"/>
    <dgm:cxn modelId="{F4078F64-F537-4BE9-B8CE-73E6C053BB60}" type="presOf" srcId="{3A491BAC-D8F0-48A3-A9AB-E717CE8DC314}" destId="{759A1806-B307-4B9C-9D16-292B17A1F8B2}" srcOrd="0" destOrd="0" presId="urn:microsoft.com/office/officeart/2005/8/layout/vList2"/>
    <dgm:cxn modelId="{D79342FB-0959-49A6-8E3A-F65DE40935AD}" type="presOf" srcId="{8A190B23-DFA9-45C6-8AF7-740725790102}" destId="{3D956B87-9886-400D-83D5-1EBDECCE5E4C}" srcOrd="0" destOrd="0" presId="urn:microsoft.com/office/officeart/2005/8/layout/vList2"/>
    <dgm:cxn modelId="{E57EFCA5-86AE-41DD-9E8A-980DB57AC1B9}" srcId="{949BA25B-376E-4A12-9E3B-A40E069EB234}" destId="{9AE47D93-2B76-44D3-B545-CA5FDDCF7B95}" srcOrd="1" destOrd="0" parTransId="{375D2501-0FA0-4FD4-914F-6889923C5865}" sibTransId="{BB9DD5C4-9037-42DA-990F-84987240B5C4}"/>
    <dgm:cxn modelId="{323AC812-306C-4251-9175-1FB40A5D0173}" type="presOf" srcId="{949BA25B-376E-4A12-9E3B-A40E069EB234}" destId="{2D2E1DF5-6F13-4608-B51E-E9242F8BDF45}" srcOrd="0" destOrd="0" presId="urn:microsoft.com/office/officeart/2005/8/layout/vList2"/>
    <dgm:cxn modelId="{1B4DC9BA-2B05-47BE-9C16-A135997EC6C5}" srcId="{949BA25B-376E-4A12-9E3B-A40E069EB234}" destId="{3A491BAC-D8F0-48A3-A9AB-E717CE8DC314}" srcOrd="0" destOrd="0" parTransId="{129969E6-94C5-4051-81D3-637F86BB3D58}" sibTransId="{2C4889E9-05A3-4F21-8A3F-986E063A94C8}"/>
    <dgm:cxn modelId="{44524BFC-C779-4022-B56D-D209C21E68AA}" type="presOf" srcId="{9AE47D93-2B76-44D3-B545-CA5FDDCF7B95}" destId="{26E1699F-FDC0-4FBE-96AB-DD6CBA530093}" srcOrd="0" destOrd="0" presId="urn:microsoft.com/office/officeart/2005/8/layout/vList2"/>
    <dgm:cxn modelId="{6A18A56A-9FF9-4129-9FF0-C2F9F0DA8EA8}" type="presParOf" srcId="{2D2E1DF5-6F13-4608-B51E-E9242F8BDF45}" destId="{759A1806-B307-4B9C-9D16-292B17A1F8B2}" srcOrd="0" destOrd="0" presId="urn:microsoft.com/office/officeart/2005/8/layout/vList2"/>
    <dgm:cxn modelId="{06A46B03-8238-46B4-AF73-15E8CEF4D705}" type="presParOf" srcId="{2D2E1DF5-6F13-4608-B51E-E9242F8BDF45}" destId="{F858412E-2202-448A-A379-B309664676E0}" srcOrd="1" destOrd="0" presId="urn:microsoft.com/office/officeart/2005/8/layout/vList2"/>
    <dgm:cxn modelId="{1C2DA772-FB18-4E98-BE99-5A28EA1C7279}" type="presParOf" srcId="{2D2E1DF5-6F13-4608-B51E-E9242F8BDF45}" destId="{26E1699F-FDC0-4FBE-96AB-DD6CBA530093}" srcOrd="2" destOrd="0" presId="urn:microsoft.com/office/officeart/2005/8/layout/vList2"/>
    <dgm:cxn modelId="{17DE3F05-FE76-4A94-A137-CE980B64189A}" type="presParOf" srcId="{2D2E1DF5-6F13-4608-B51E-E9242F8BDF45}" destId="{D8519310-C703-4457-AEA2-D9C0B0FB7F78}" srcOrd="3" destOrd="0" presId="urn:microsoft.com/office/officeart/2005/8/layout/vList2"/>
    <dgm:cxn modelId="{5CF6BF8B-FC4D-4B7A-ACC3-6EBB6DADDBB5}" type="presParOf" srcId="{2D2E1DF5-6F13-4608-B51E-E9242F8BDF45}" destId="{3D956B87-9886-400D-83D5-1EBDECCE5E4C}" srcOrd="4" destOrd="0" presId="urn:microsoft.com/office/officeart/2005/8/layout/vList2"/>
    <dgm:cxn modelId="{2477F991-C4AA-4D92-BF1B-27B3206812A9}" type="presParOf" srcId="{2D2E1DF5-6F13-4608-B51E-E9242F8BDF45}" destId="{A24EFAF5-8D7E-40AE-9082-C42C4C6240D0}" srcOrd="5" destOrd="0" presId="urn:microsoft.com/office/officeart/2005/8/layout/vList2"/>
    <dgm:cxn modelId="{0F956F2A-B4BD-46C6-B2DB-B227BF1C3096}" type="presParOf" srcId="{2D2E1DF5-6F13-4608-B51E-E9242F8BDF45}" destId="{8F6E476A-FB25-4475-A167-848F3CD1B6CC}" srcOrd="6" destOrd="0" presId="urn:microsoft.com/office/officeart/2005/8/layout/vList2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49BA25B-376E-4A12-9E3B-A40E069EB234}" type="doc">
      <dgm:prSet loTypeId="urn:microsoft.com/office/officeart/2005/8/layout/vList2" loCatId="list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3A491BAC-D8F0-48A3-A9AB-E717CE8DC314}">
      <dgm:prSet phldrT="[Text]" custT="1"/>
      <dgm:spPr>
        <a:solidFill>
          <a:schemeClr val="accent5">
            <a:alpha val="70000"/>
          </a:schemeClr>
        </a:solidFill>
      </dgm:spPr>
      <dgm:t>
        <a:bodyPr/>
        <a:lstStyle/>
        <a:p>
          <a:r>
            <a:rPr lang="en-US" sz="1200" dirty="0" smtClean="0"/>
            <a:t>Industrial sugarcane farms are generally occupy a large area.</a:t>
          </a:r>
        </a:p>
      </dgm:t>
    </dgm:pt>
    <dgm:pt modelId="{129969E6-94C5-4051-81D3-637F86BB3D58}" type="parTrans" cxnId="{1B4DC9BA-2B05-47BE-9C16-A135997EC6C5}">
      <dgm:prSet/>
      <dgm:spPr/>
      <dgm:t>
        <a:bodyPr/>
        <a:lstStyle/>
        <a:p>
          <a:endParaRPr lang="en-US"/>
        </a:p>
      </dgm:t>
    </dgm:pt>
    <dgm:pt modelId="{2C4889E9-05A3-4F21-8A3F-986E063A94C8}" type="sibTrans" cxnId="{1B4DC9BA-2B05-47BE-9C16-A135997EC6C5}">
      <dgm:prSet/>
      <dgm:spPr/>
      <dgm:t>
        <a:bodyPr/>
        <a:lstStyle/>
        <a:p>
          <a:endParaRPr lang="en-US"/>
        </a:p>
      </dgm:t>
    </dgm:pt>
    <dgm:pt modelId="{9AE47D93-2B76-44D3-B545-CA5FDDCF7B95}">
      <dgm:prSet custT="1"/>
      <dgm:spPr>
        <a:solidFill>
          <a:schemeClr val="accent5">
            <a:alpha val="70000"/>
          </a:schemeClr>
        </a:solidFill>
      </dgm:spPr>
      <dgm:t>
        <a:bodyPr/>
        <a:lstStyle/>
        <a:p>
          <a:r>
            <a:rPr lang="en-US" sz="1200" dirty="0" smtClean="0"/>
            <a:t>It is really hard for farmers to monitor crop health through entire plantation due to large area.</a:t>
          </a:r>
          <a:endParaRPr lang="en-US" sz="1200" dirty="0" smtClean="0"/>
        </a:p>
      </dgm:t>
    </dgm:pt>
    <dgm:pt modelId="{375D2501-0FA0-4FD4-914F-6889923C5865}" type="parTrans" cxnId="{E57EFCA5-86AE-41DD-9E8A-980DB57AC1B9}">
      <dgm:prSet/>
      <dgm:spPr/>
      <dgm:t>
        <a:bodyPr/>
        <a:lstStyle/>
        <a:p>
          <a:endParaRPr lang="en-US"/>
        </a:p>
      </dgm:t>
    </dgm:pt>
    <dgm:pt modelId="{BB9DD5C4-9037-42DA-990F-84987240B5C4}" type="sibTrans" cxnId="{E57EFCA5-86AE-41DD-9E8A-980DB57AC1B9}">
      <dgm:prSet/>
      <dgm:spPr/>
      <dgm:t>
        <a:bodyPr/>
        <a:lstStyle/>
        <a:p>
          <a:endParaRPr lang="en-US"/>
        </a:p>
      </dgm:t>
    </dgm:pt>
    <dgm:pt modelId="{8A190B23-DFA9-45C6-8AF7-740725790102}">
      <dgm:prSet custT="1"/>
      <dgm:spPr>
        <a:solidFill>
          <a:schemeClr val="accent5">
            <a:alpha val="70000"/>
          </a:schemeClr>
        </a:solidFill>
      </dgm:spPr>
      <dgm:t>
        <a:bodyPr/>
        <a:lstStyle/>
        <a:p>
          <a:r>
            <a:rPr lang="en-US" sz="1200" dirty="0" smtClean="0"/>
            <a:t>Satellite imagery is readily available and also has a high frequency due to many organizations like planet have capabilities to image entire earth every day using Nano satellites in high resolution. </a:t>
          </a:r>
          <a:endParaRPr lang="en-US" sz="1200" dirty="0" smtClean="0"/>
        </a:p>
      </dgm:t>
    </dgm:pt>
    <dgm:pt modelId="{5C4B35BB-9670-4AC2-86BD-7C727F46DABC}" type="parTrans" cxnId="{A967D717-9BDB-494B-B3E9-4A8F44D50AAA}">
      <dgm:prSet/>
      <dgm:spPr/>
      <dgm:t>
        <a:bodyPr/>
        <a:lstStyle/>
        <a:p>
          <a:endParaRPr lang="en-US"/>
        </a:p>
      </dgm:t>
    </dgm:pt>
    <dgm:pt modelId="{5EA849DD-C460-4A59-9E3A-9396A8CD8F43}" type="sibTrans" cxnId="{A967D717-9BDB-494B-B3E9-4A8F44D50AAA}">
      <dgm:prSet/>
      <dgm:spPr/>
      <dgm:t>
        <a:bodyPr/>
        <a:lstStyle/>
        <a:p>
          <a:endParaRPr lang="en-US"/>
        </a:p>
      </dgm:t>
    </dgm:pt>
    <dgm:pt modelId="{09132BF2-F637-4517-A1F6-7FDFFB23BF0E}">
      <dgm:prSet custT="1"/>
      <dgm:spPr>
        <a:solidFill>
          <a:schemeClr val="accent5">
            <a:alpha val="70000"/>
          </a:schemeClr>
        </a:solidFill>
      </dgm:spPr>
      <dgm:t>
        <a:bodyPr/>
        <a:lstStyle/>
        <a:p>
          <a:r>
            <a:rPr lang="en-US" sz="1200" dirty="0" smtClean="0"/>
            <a:t>High resolution &amp; frequency as well as readily available ways and proven algorithms makes Satellite Images an ideal resource to monitor crop health.</a:t>
          </a:r>
          <a:endParaRPr lang="en-US" sz="1200" dirty="0" smtClean="0"/>
        </a:p>
      </dgm:t>
    </dgm:pt>
    <dgm:pt modelId="{8C5A12F4-1C0F-4FB8-AB90-EA3AB2FCF144}" type="parTrans" cxnId="{24DCF7AC-6F78-4775-80A6-7FACA33DAE67}">
      <dgm:prSet/>
      <dgm:spPr/>
      <dgm:t>
        <a:bodyPr/>
        <a:lstStyle/>
        <a:p>
          <a:endParaRPr lang="en-US"/>
        </a:p>
      </dgm:t>
    </dgm:pt>
    <dgm:pt modelId="{3AEFE664-07D8-46D0-9B07-25EC24E79C69}" type="sibTrans" cxnId="{24DCF7AC-6F78-4775-80A6-7FACA33DAE67}">
      <dgm:prSet/>
      <dgm:spPr/>
      <dgm:t>
        <a:bodyPr/>
        <a:lstStyle/>
        <a:p>
          <a:endParaRPr lang="en-US"/>
        </a:p>
      </dgm:t>
    </dgm:pt>
    <dgm:pt modelId="{2D2E1DF5-6F13-4608-B51E-E9242F8BDF45}" type="pres">
      <dgm:prSet presAssocID="{949BA25B-376E-4A12-9E3B-A40E069EB234}" presName="linear" presStyleCnt="0">
        <dgm:presLayoutVars>
          <dgm:animLvl val="lvl"/>
          <dgm:resizeHandles val="exact"/>
        </dgm:presLayoutVars>
      </dgm:prSet>
      <dgm:spPr/>
    </dgm:pt>
    <dgm:pt modelId="{759A1806-B307-4B9C-9D16-292B17A1F8B2}" type="pres">
      <dgm:prSet presAssocID="{3A491BAC-D8F0-48A3-A9AB-E717CE8DC314}" presName="parentText" presStyleLbl="node1" presStyleIdx="0" presStyleCnt="4" custScaleY="102868" custLinFactNeighborY="-37539">
        <dgm:presLayoutVars>
          <dgm:chMax val="0"/>
          <dgm:bulletEnabled val="1"/>
        </dgm:presLayoutVars>
      </dgm:prSet>
      <dgm:spPr>
        <a:prstGeom prst="flowChartProcess">
          <a:avLst/>
        </a:prstGeom>
      </dgm:spPr>
      <dgm:t>
        <a:bodyPr/>
        <a:lstStyle/>
        <a:p>
          <a:endParaRPr lang="en-US"/>
        </a:p>
      </dgm:t>
    </dgm:pt>
    <dgm:pt modelId="{F858412E-2202-448A-A379-B309664676E0}" type="pres">
      <dgm:prSet presAssocID="{2C4889E9-05A3-4F21-8A3F-986E063A94C8}" presName="spacer" presStyleCnt="0"/>
      <dgm:spPr/>
    </dgm:pt>
    <dgm:pt modelId="{26E1699F-FDC0-4FBE-96AB-DD6CBA530093}" type="pres">
      <dgm:prSet presAssocID="{9AE47D93-2B76-44D3-B545-CA5FDDCF7B95}" presName="parentText" presStyleLbl="node1" presStyleIdx="1" presStyleCnt="4">
        <dgm:presLayoutVars>
          <dgm:chMax val="0"/>
          <dgm:bulletEnabled val="1"/>
        </dgm:presLayoutVars>
      </dgm:prSet>
      <dgm:spPr>
        <a:prstGeom prst="flowChartProcess">
          <a:avLst/>
        </a:prstGeom>
      </dgm:spPr>
      <dgm:t>
        <a:bodyPr/>
        <a:lstStyle/>
        <a:p>
          <a:endParaRPr lang="en-US"/>
        </a:p>
      </dgm:t>
    </dgm:pt>
    <dgm:pt modelId="{D8519310-C703-4457-AEA2-D9C0B0FB7F78}" type="pres">
      <dgm:prSet presAssocID="{BB9DD5C4-9037-42DA-990F-84987240B5C4}" presName="spacer" presStyleCnt="0"/>
      <dgm:spPr/>
    </dgm:pt>
    <dgm:pt modelId="{3D956B87-9886-400D-83D5-1EBDECCE5E4C}" type="pres">
      <dgm:prSet presAssocID="{8A190B23-DFA9-45C6-8AF7-740725790102}" presName="parentText" presStyleLbl="node1" presStyleIdx="2" presStyleCnt="4">
        <dgm:presLayoutVars>
          <dgm:chMax val="0"/>
          <dgm:bulletEnabled val="1"/>
        </dgm:presLayoutVars>
      </dgm:prSet>
      <dgm:spPr>
        <a:prstGeom prst="flowChartProcess">
          <a:avLst/>
        </a:prstGeom>
      </dgm:spPr>
      <dgm:t>
        <a:bodyPr/>
        <a:lstStyle/>
        <a:p>
          <a:endParaRPr lang="en-US"/>
        </a:p>
      </dgm:t>
    </dgm:pt>
    <dgm:pt modelId="{A24EFAF5-8D7E-40AE-9082-C42C4C6240D0}" type="pres">
      <dgm:prSet presAssocID="{5EA849DD-C460-4A59-9E3A-9396A8CD8F43}" presName="spacer" presStyleCnt="0"/>
      <dgm:spPr/>
    </dgm:pt>
    <dgm:pt modelId="{8F6E476A-FB25-4475-A167-848F3CD1B6CC}" type="pres">
      <dgm:prSet presAssocID="{09132BF2-F637-4517-A1F6-7FDFFB23BF0E}" presName="parentText" presStyleLbl="node1" presStyleIdx="3" presStyleCnt="4" custLinFactNeighborX="148">
        <dgm:presLayoutVars>
          <dgm:chMax val="0"/>
          <dgm:bulletEnabled val="1"/>
        </dgm:presLayoutVars>
      </dgm:prSet>
      <dgm:spPr>
        <a:prstGeom prst="flowChartProcess">
          <a:avLst/>
        </a:prstGeom>
      </dgm:spPr>
      <dgm:t>
        <a:bodyPr/>
        <a:lstStyle/>
        <a:p>
          <a:endParaRPr lang="en-US"/>
        </a:p>
      </dgm:t>
    </dgm:pt>
  </dgm:ptLst>
  <dgm:cxnLst>
    <dgm:cxn modelId="{EFFCB12B-6754-4A09-A998-4711D5BB6B84}" type="presOf" srcId="{09132BF2-F637-4517-A1F6-7FDFFB23BF0E}" destId="{8F6E476A-FB25-4475-A167-848F3CD1B6CC}" srcOrd="0" destOrd="0" presId="urn:microsoft.com/office/officeart/2005/8/layout/vList2"/>
    <dgm:cxn modelId="{A967D717-9BDB-494B-B3E9-4A8F44D50AAA}" srcId="{949BA25B-376E-4A12-9E3B-A40E069EB234}" destId="{8A190B23-DFA9-45C6-8AF7-740725790102}" srcOrd="2" destOrd="0" parTransId="{5C4B35BB-9670-4AC2-86BD-7C727F46DABC}" sibTransId="{5EA849DD-C460-4A59-9E3A-9396A8CD8F43}"/>
    <dgm:cxn modelId="{A086B9D1-4F8A-41D7-A904-329A41E3176A}" type="presOf" srcId="{9AE47D93-2B76-44D3-B545-CA5FDDCF7B95}" destId="{26E1699F-FDC0-4FBE-96AB-DD6CBA530093}" srcOrd="0" destOrd="0" presId="urn:microsoft.com/office/officeart/2005/8/layout/vList2"/>
    <dgm:cxn modelId="{1B4DC9BA-2B05-47BE-9C16-A135997EC6C5}" srcId="{949BA25B-376E-4A12-9E3B-A40E069EB234}" destId="{3A491BAC-D8F0-48A3-A9AB-E717CE8DC314}" srcOrd="0" destOrd="0" parTransId="{129969E6-94C5-4051-81D3-637F86BB3D58}" sibTransId="{2C4889E9-05A3-4F21-8A3F-986E063A94C8}"/>
    <dgm:cxn modelId="{E57EFCA5-86AE-41DD-9E8A-980DB57AC1B9}" srcId="{949BA25B-376E-4A12-9E3B-A40E069EB234}" destId="{9AE47D93-2B76-44D3-B545-CA5FDDCF7B95}" srcOrd="1" destOrd="0" parTransId="{375D2501-0FA0-4FD4-914F-6889923C5865}" sibTransId="{BB9DD5C4-9037-42DA-990F-84987240B5C4}"/>
    <dgm:cxn modelId="{B15A14BF-2C13-4D0C-A3A8-4B8DC9CEAFA6}" type="presOf" srcId="{8A190B23-DFA9-45C6-8AF7-740725790102}" destId="{3D956B87-9886-400D-83D5-1EBDECCE5E4C}" srcOrd="0" destOrd="0" presId="urn:microsoft.com/office/officeart/2005/8/layout/vList2"/>
    <dgm:cxn modelId="{A5C66DEC-A3DA-42D2-9EF3-5A333E93D5B3}" type="presOf" srcId="{3A491BAC-D8F0-48A3-A9AB-E717CE8DC314}" destId="{759A1806-B307-4B9C-9D16-292B17A1F8B2}" srcOrd="0" destOrd="0" presId="urn:microsoft.com/office/officeart/2005/8/layout/vList2"/>
    <dgm:cxn modelId="{24DCF7AC-6F78-4775-80A6-7FACA33DAE67}" srcId="{949BA25B-376E-4A12-9E3B-A40E069EB234}" destId="{09132BF2-F637-4517-A1F6-7FDFFB23BF0E}" srcOrd="3" destOrd="0" parTransId="{8C5A12F4-1C0F-4FB8-AB90-EA3AB2FCF144}" sibTransId="{3AEFE664-07D8-46D0-9B07-25EC24E79C69}"/>
    <dgm:cxn modelId="{EF731BA1-F6A5-419B-B11B-91FEAFED8BD8}" type="presOf" srcId="{949BA25B-376E-4A12-9E3B-A40E069EB234}" destId="{2D2E1DF5-6F13-4608-B51E-E9242F8BDF45}" srcOrd="0" destOrd="0" presId="urn:microsoft.com/office/officeart/2005/8/layout/vList2"/>
    <dgm:cxn modelId="{83C08CDD-D3BC-4AFB-B47F-84174780C1C2}" type="presParOf" srcId="{2D2E1DF5-6F13-4608-B51E-E9242F8BDF45}" destId="{759A1806-B307-4B9C-9D16-292B17A1F8B2}" srcOrd="0" destOrd="0" presId="urn:microsoft.com/office/officeart/2005/8/layout/vList2"/>
    <dgm:cxn modelId="{73B89237-8E1D-4B83-ADB3-B05687935488}" type="presParOf" srcId="{2D2E1DF5-6F13-4608-B51E-E9242F8BDF45}" destId="{F858412E-2202-448A-A379-B309664676E0}" srcOrd="1" destOrd="0" presId="urn:microsoft.com/office/officeart/2005/8/layout/vList2"/>
    <dgm:cxn modelId="{F99C4605-C6D3-48F3-B46A-677A5637B877}" type="presParOf" srcId="{2D2E1DF5-6F13-4608-B51E-E9242F8BDF45}" destId="{26E1699F-FDC0-4FBE-96AB-DD6CBA530093}" srcOrd="2" destOrd="0" presId="urn:microsoft.com/office/officeart/2005/8/layout/vList2"/>
    <dgm:cxn modelId="{74B0D999-77CD-4D16-8069-51012584E26E}" type="presParOf" srcId="{2D2E1DF5-6F13-4608-B51E-E9242F8BDF45}" destId="{D8519310-C703-4457-AEA2-D9C0B0FB7F78}" srcOrd="3" destOrd="0" presId="urn:microsoft.com/office/officeart/2005/8/layout/vList2"/>
    <dgm:cxn modelId="{8DC42BB7-E659-4DB6-A399-829B5F29EB7A}" type="presParOf" srcId="{2D2E1DF5-6F13-4608-B51E-E9242F8BDF45}" destId="{3D956B87-9886-400D-83D5-1EBDECCE5E4C}" srcOrd="4" destOrd="0" presId="urn:microsoft.com/office/officeart/2005/8/layout/vList2"/>
    <dgm:cxn modelId="{F4C65BB3-9311-4F08-8161-F7B7D8FF2914}" type="presParOf" srcId="{2D2E1DF5-6F13-4608-B51E-E9242F8BDF45}" destId="{A24EFAF5-8D7E-40AE-9082-C42C4C6240D0}" srcOrd="5" destOrd="0" presId="urn:microsoft.com/office/officeart/2005/8/layout/vList2"/>
    <dgm:cxn modelId="{7111C144-6C2F-4163-BB0D-7CE2A74F1262}" type="presParOf" srcId="{2D2E1DF5-6F13-4608-B51E-E9242F8BDF45}" destId="{8F6E476A-FB25-4475-A167-848F3CD1B6CC}" srcOrd="6" destOrd="0" presId="urn:microsoft.com/office/officeart/2005/8/layout/vList2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B94FD5-2694-47E4-AED5-A32CC1B9EB8D}">
      <dsp:nvSpPr>
        <dsp:cNvPr id="0" name=""/>
        <dsp:cNvSpPr/>
      </dsp:nvSpPr>
      <dsp:spPr>
        <a:xfrm>
          <a:off x="0" y="25375"/>
          <a:ext cx="6324600" cy="673920"/>
        </a:xfrm>
        <a:prstGeom prst="flowChartProcess">
          <a:avLst/>
        </a:prstGeom>
        <a:solidFill>
          <a:schemeClr val="accent5">
            <a:alpha val="7000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200" b="0" kern="1200" dirty="0" smtClean="0">
              <a:latin typeface="Roboto Condensed Light" panose="020B0604020202020204" charset="0"/>
              <a:ea typeface="Roboto Condensed Light" panose="020B0604020202020204" charset="0"/>
            </a:rPr>
            <a:t>Predicting the crop yield is an important aspect from the farmers perspective. There are some stakeholders who are impacted by the yield prediction. These include farmers, banks and industry stakeholders. </a:t>
          </a:r>
          <a:endParaRPr lang="en-US" sz="1200" b="0" kern="1200" dirty="0">
            <a:latin typeface="Roboto Condensed Light" panose="020B0604020202020204" charset="0"/>
            <a:ea typeface="Roboto Condensed Light" panose="020B0604020202020204" charset="0"/>
          </a:endParaRPr>
        </a:p>
      </dsp:txBody>
      <dsp:txXfrm>
        <a:off x="0" y="25375"/>
        <a:ext cx="6324600" cy="673920"/>
      </dsp:txXfrm>
    </dsp:sp>
    <dsp:sp modelId="{87197F60-EB1D-4437-A4B5-03305C2492E3}">
      <dsp:nvSpPr>
        <dsp:cNvPr id="0" name=""/>
        <dsp:cNvSpPr/>
      </dsp:nvSpPr>
      <dsp:spPr>
        <a:xfrm>
          <a:off x="0" y="802975"/>
          <a:ext cx="6324600" cy="673920"/>
        </a:xfrm>
        <a:prstGeom prst="flowChartProcess">
          <a:avLst/>
        </a:prstGeom>
        <a:solidFill>
          <a:schemeClr val="accent5">
            <a:alpha val="7000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200" b="0" kern="1200" dirty="0" smtClean="0">
              <a:latin typeface="Roboto Condensed Light" panose="020B0604020202020204" charset="0"/>
              <a:ea typeface="Roboto Condensed Light" panose="020B0604020202020204" charset="0"/>
            </a:rPr>
            <a:t>Farmers get impacted majorly by the amount of yield produced each year. It helps them plan for rainwater harvesting, fertilizer and pesticide management as well as planning for finances.</a:t>
          </a:r>
        </a:p>
      </dsp:txBody>
      <dsp:txXfrm>
        <a:off x="0" y="802975"/>
        <a:ext cx="6324600" cy="673920"/>
      </dsp:txXfrm>
    </dsp:sp>
    <dsp:sp modelId="{9650766F-FBF9-4F39-AE86-CABF8F00BA99}">
      <dsp:nvSpPr>
        <dsp:cNvPr id="0" name=""/>
        <dsp:cNvSpPr/>
      </dsp:nvSpPr>
      <dsp:spPr>
        <a:xfrm>
          <a:off x="0" y="1580575"/>
          <a:ext cx="6324600" cy="673920"/>
        </a:xfrm>
        <a:prstGeom prst="flowChartProcess">
          <a:avLst/>
        </a:prstGeom>
        <a:solidFill>
          <a:schemeClr val="accent5">
            <a:alpha val="7000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200" b="0" kern="1200" dirty="0" smtClean="0">
              <a:latin typeface="Roboto Condensed Light" panose="020B0604020202020204" charset="0"/>
              <a:ea typeface="Roboto Condensed Light" panose="020B0604020202020204" charset="0"/>
            </a:rPr>
            <a:t>Getting a rough estimate about the yield can encourage both small and large farmers to implement strategies and techniques like planting commercial hybrids, better pesticides and irrigation techniques to establish a better yield.</a:t>
          </a:r>
          <a:endParaRPr lang="en-US" sz="1200" b="0" kern="1200" dirty="0">
            <a:latin typeface="Roboto Condensed Light" panose="020B0604020202020204" charset="0"/>
            <a:ea typeface="Roboto Condensed Light" panose="020B0604020202020204" charset="0"/>
          </a:endParaRPr>
        </a:p>
      </dsp:txBody>
      <dsp:txXfrm>
        <a:off x="0" y="1580575"/>
        <a:ext cx="6324600" cy="673920"/>
      </dsp:txXfrm>
    </dsp:sp>
    <dsp:sp modelId="{EAFE1F98-0132-40C1-832D-311D546CA873}">
      <dsp:nvSpPr>
        <dsp:cNvPr id="0" name=""/>
        <dsp:cNvSpPr/>
      </dsp:nvSpPr>
      <dsp:spPr>
        <a:xfrm>
          <a:off x="0" y="2358175"/>
          <a:ext cx="6324600" cy="673920"/>
        </a:xfrm>
        <a:prstGeom prst="flowChartProcess">
          <a:avLst/>
        </a:prstGeom>
        <a:solidFill>
          <a:schemeClr val="accent5">
            <a:alpha val="7000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200" b="0" kern="1200" dirty="0" smtClean="0">
              <a:latin typeface="Roboto Condensed Light" panose="020B0604020202020204" charset="0"/>
              <a:ea typeface="Roboto Condensed Light" panose="020B0604020202020204" charset="0"/>
            </a:rPr>
            <a:t>We have used a forecasting model to predict the yield which will eventually benefit the farmers. </a:t>
          </a:r>
          <a:r>
            <a:rPr lang="en-US" sz="1200" b="0" kern="1200" dirty="0" smtClean="0">
              <a:latin typeface="Roboto Condensed Light" panose="020B0604020202020204" charset="0"/>
              <a:ea typeface="Roboto Condensed Light" panose="020B0604020202020204" charset="0"/>
            </a:rPr>
            <a:t>In order to calculate the yield, we have considered the harvested area from the satellite image along with the crop density.</a:t>
          </a:r>
          <a:endParaRPr lang="en-US" sz="1200" b="0" kern="1200" dirty="0">
            <a:latin typeface="Roboto Condensed Light" panose="020B0604020202020204" charset="0"/>
            <a:ea typeface="Roboto Condensed Light" panose="020B0604020202020204" charset="0"/>
          </a:endParaRPr>
        </a:p>
      </dsp:txBody>
      <dsp:txXfrm>
        <a:off x="0" y="2358175"/>
        <a:ext cx="6324600" cy="67392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59A1806-B307-4B9C-9D16-292B17A1F8B2}">
      <dsp:nvSpPr>
        <dsp:cNvPr id="0" name=""/>
        <dsp:cNvSpPr/>
      </dsp:nvSpPr>
      <dsp:spPr>
        <a:xfrm>
          <a:off x="0" y="0"/>
          <a:ext cx="6781800" cy="693248"/>
        </a:xfrm>
        <a:prstGeom prst="flowChartProcess">
          <a:avLst/>
        </a:prstGeom>
        <a:solidFill>
          <a:schemeClr val="accent5">
            <a:alpha val="70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Industrial sugarcane farms are generally occupy a large area.</a:t>
          </a:r>
        </a:p>
      </dsp:txBody>
      <dsp:txXfrm>
        <a:off x="0" y="0"/>
        <a:ext cx="6781800" cy="693248"/>
      </dsp:txXfrm>
    </dsp:sp>
    <dsp:sp modelId="{26E1699F-FDC0-4FBE-96AB-DD6CBA530093}">
      <dsp:nvSpPr>
        <dsp:cNvPr id="0" name=""/>
        <dsp:cNvSpPr/>
      </dsp:nvSpPr>
      <dsp:spPr>
        <a:xfrm>
          <a:off x="0" y="812639"/>
          <a:ext cx="6781800" cy="673920"/>
        </a:xfrm>
        <a:prstGeom prst="flowChartProcess">
          <a:avLst/>
        </a:prstGeom>
        <a:solidFill>
          <a:schemeClr val="accent5">
            <a:alpha val="70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It is really hard for farmers to monitor crop health through entire plantation due to large area.</a:t>
          </a:r>
          <a:endParaRPr lang="en-US" sz="1200" kern="1200" dirty="0" smtClean="0"/>
        </a:p>
      </dsp:txBody>
      <dsp:txXfrm>
        <a:off x="0" y="812639"/>
        <a:ext cx="6781800" cy="673920"/>
      </dsp:txXfrm>
    </dsp:sp>
    <dsp:sp modelId="{3D956B87-9886-400D-83D5-1EBDECCE5E4C}">
      <dsp:nvSpPr>
        <dsp:cNvPr id="0" name=""/>
        <dsp:cNvSpPr/>
      </dsp:nvSpPr>
      <dsp:spPr>
        <a:xfrm>
          <a:off x="0" y="1590239"/>
          <a:ext cx="6781800" cy="673920"/>
        </a:xfrm>
        <a:prstGeom prst="flowChartProcess">
          <a:avLst/>
        </a:prstGeom>
        <a:solidFill>
          <a:schemeClr val="accent5">
            <a:alpha val="70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Satellite imagery is readily available and also has a high frequency due to many organizations like planet have capabilities to image entire earth every day using Nano satellites in high resolution. </a:t>
          </a:r>
          <a:endParaRPr lang="en-US" sz="1200" kern="1200" dirty="0" smtClean="0"/>
        </a:p>
      </dsp:txBody>
      <dsp:txXfrm>
        <a:off x="0" y="1590239"/>
        <a:ext cx="6781800" cy="673920"/>
      </dsp:txXfrm>
    </dsp:sp>
    <dsp:sp modelId="{8F6E476A-FB25-4475-A167-848F3CD1B6CC}">
      <dsp:nvSpPr>
        <dsp:cNvPr id="0" name=""/>
        <dsp:cNvSpPr/>
      </dsp:nvSpPr>
      <dsp:spPr>
        <a:xfrm>
          <a:off x="0" y="2367839"/>
          <a:ext cx="6781800" cy="673920"/>
        </a:xfrm>
        <a:prstGeom prst="flowChartProcess">
          <a:avLst/>
        </a:prstGeom>
        <a:solidFill>
          <a:schemeClr val="accent5">
            <a:alpha val="70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High resolution &amp; frequency as well as readily available ways and proven algorithms makes Satellite Images an ideal resource to monitor crop health.</a:t>
          </a:r>
          <a:endParaRPr lang="en-US" sz="1200" kern="1200" dirty="0" smtClean="0"/>
        </a:p>
      </dsp:txBody>
      <dsp:txXfrm>
        <a:off x="0" y="2367839"/>
        <a:ext cx="6781800" cy="67392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59A1806-B307-4B9C-9D16-292B17A1F8B2}">
      <dsp:nvSpPr>
        <dsp:cNvPr id="0" name=""/>
        <dsp:cNvSpPr/>
      </dsp:nvSpPr>
      <dsp:spPr>
        <a:xfrm>
          <a:off x="0" y="0"/>
          <a:ext cx="6781800" cy="693248"/>
        </a:xfrm>
        <a:prstGeom prst="flowChartProcess">
          <a:avLst/>
        </a:prstGeom>
        <a:solidFill>
          <a:schemeClr val="accent5">
            <a:alpha val="70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Industrial sugarcane farms are generally occupy a large area.</a:t>
          </a:r>
        </a:p>
      </dsp:txBody>
      <dsp:txXfrm>
        <a:off x="0" y="0"/>
        <a:ext cx="6781800" cy="693248"/>
      </dsp:txXfrm>
    </dsp:sp>
    <dsp:sp modelId="{26E1699F-FDC0-4FBE-96AB-DD6CBA530093}">
      <dsp:nvSpPr>
        <dsp:cNvPr id="0" name=""/>
        <dsp:cNvSpPr/>
      </dsp:nvSpPr>
      <dsp:spPr>
        <a:xfrm>
          <a:off x="0" y="812639"/>
          <a:ext cx="6781800" cy="673920"/>
        </a:xfrm>
        <a:prstGeom prst="flowChartProcess">
          <a:avLst/>
        </a:prstGeom>
        <a:solidFill>
          <a:schemeClr val="accent5">
            <a:alpha val="70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It is really hard for farmers to monitor crop health through entire plantation due to large area.</a:t>
          </a:r>
          <a:endParaRPr lang="en-US" sz="1200" kern="1200" dirty="0" smtClean="0"/>
        </a:p>
      </dsp:txBody>
      <dsp:txXfrm>
        <a:off x="0" y="812639"/>
        <a:ext cx="6781800" cy="673920"/>
      </dsp:txXfrm>
    </dsp:sp>
    <dsp:sp modelId="{3D956B87-9886-400D-83D5-1EBDECCE5E4C}">
      <dsp:nvSpPr>
        <dsp:cNvPr id="0" name=""/>
        <dsp:cNvSpPr/>
      </dsp:nvSpPr>
      <dsp:spPr>
        <a:xfrm>
          <a:off x="0" y="1590239"/>
          <a:ext cx="6781800" cy="673920"/>
        </a:xfrm>
        <a:prstGeom prst="flowChartProcess">
          <a:avLst/>
        </a:prstGeom>
        <a:solidFill>
          <a:schemeClr val="accent5">
            <a:alpha val="70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Satellite imagery is readily available and also has a high frequency due to many organizations like planet have capabilities to image entire earth every day using Nano satellites in high resolution. </a:t>
          </a:r>
          <a:endParaRPr lang="en-US" sz="1200" kern="1200" dirty="0" smtClean="0"/>
        </a:p>
      </dsp:txBody>
      <dsp:txXfrm>
        <a:off x="0" y="1590239"/>
        <a:ext cx="6781800" cy="673920"/>
      </dsp:txXfrm>
    </dsp:sp>
    <dsp:sp modelId="{8F6E476A-FB25-4475-A167-848F3CD1B6CC}">
      <dsp:nvSpPr>
        <dsp:cNvPr id="0" name=""/>
        <dsp:cNvSpPr/>
      </dsp:nvSpPr>
      <dsp:spPr>
        <a:xfrm>
          <a:off x="0" y="2367839"/>
          <a:ext cx="6781800" cy="673920"/>
        </a:xfrm>
        <a:prstGeom prst="flowChartProcess">
          <a:avLst/>
        </a:prstGeom>
        <a:solidFill>
          <a:schemeClr val="accent5">
            <a:alpha val="70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High resolution &amp; frequency as well as readily available ways and proven algorithms makes Satellite Images an ideal resource to monitor crop health.</a:t>
          </a:r>
          <a:endParaRPr lang="en-US" sz="1200" kern="1200" dirty="0" smtClean="0"/>
        </a:p>
      </dsp:txBody>
      <dsp:txXfrm>
        <a:off x="0" y="2367839"/>
        <a:ext cx="6781800" cy="6739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83129897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90254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34624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54802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64197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oogle Shape;62;p5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63" name="Google Shape;63;p5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4" name="Google Shape;64;p5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65" name="Google Shape;65;p5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5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7" name="Google Shape;67;p5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68" name="Google Shape;68;p5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5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0" name="Google Shape;70;p5"/>
          <p:cNvGrpSpPr/>
          <p:nvPr/>
        </p:nvGrpSpPr>
        <p:grpSpPr>
          <a:xfrm>
            <a:off x="-4" y="40"/>
            <a:ext cx="7072430" cy="1327315"/>
            <a:chOff x="-4" y="40"/>
            <a:chExt cx="7072430" cy="1327315"/>
          </a:xfrm>
        </p:grpSpPr>
        <p:sp>
          <p:nvSpPr>
            <p:cNvPr id="71" name="Google Shape;71;p5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name="adj" fmla="val 32425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72" name="Google Shape;72;p5"/>
            <p:cNvGrpSpPr/>
            <p:nvPr/>
          </p:nvGrpSpPr>
          <p:grpSpPr>
            <a:xfrm rot="10800000" flipH="1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73" name="Google Shape;73;p5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74" name="Google Shape;74;p5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75" name="Google Shape;75;p5"/>
            <p:cNvGrpSpPr/>
            <p:nvPr/>
          </p:nvGrpSpPr>
          <p:grpSpPr>
            <a:xfrm rot="10800000" flipH="1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76" name="Google Shape;76;p5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77" name="Google Shape;77;p5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sp>
        <p:nvSpPr>
          <p:cNvPr id="78" name="Google Shape;78;p5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5"/>
          <p:cNvSpPr txBox="1">
            <a:spLocks noGrp="1"/>
          </p:cNvSpPr>
          <p:nvPr>
            <p:ph type="body" idx="1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▰"/>
              <a:defRPr/>
            </a:lvl1pPr>
            <a:lvl2pPr marL="914400" lvl="1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2pPr>
            <a:lvl3pPr marL="1371600" lvl="2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3pPr>
            <a:lvl4pPr marL="1828800" lvl="3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4pPr>
            <a:lvl5pPr marL="2286000" lvl="4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5pPr>
            <a:lvl6pPr marL="2743200" lvl="5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6pPr>
            <a:lvl7pPr marL="3200400" lvl="6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7pPr>
            <a:lvl8pPr marL="3657600" lvl="7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8pPr>
            <a:lvl9pPr marL="4114800" lvl="8" indent="-381000">
              <a:spcBef>
                <a:spcPts val="1000"/>
              </a:spcBef>
              <a:spcAft>
                <a:spcPts val="1000"/>
              </a:spcAft>
              <a:buSzPts val="2400"/>
              <a:buChar char="▻"/>
              <a:defRPr/>
            </a:lvl9pPr>
          </a:lstStyle>
          <a:p>
            <a:endParaRPr/>
          </a:p>
        </p:txBody>
      </p:sp>
      <p:sp>
        <p:nvSpPr>
          <p:cNvPr id="80" name="Google Shape;80;p5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Google Shape;82;p6"/>
          <p:cNvGrpSpPr/>
          <p:nvPr/>
        </p:nvGrpSpPr>
        <p:grpSpPr>
          <a:xfrm>
            <a:off x="-4" y="40"/>
            <a:ext cx="7072430" cy="1327315"/>
            <a:chOff x="-4" y="40"/>
            <a:chExt cx="7072430" cy="1327315"/>
          </a:xfrm>
        </p:grpSpPr>
        <p:sp>
          <p:nvSpPr>
            <p:cNvPr id="83" name="Google Shape;83;p6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name="adj" fmla="val 32425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84" name="Google Shape;84;p6"/>
            <p:cNvGrpSpPr/>
            <p:nvPr/>
          </p:nvGrpSpPr>
          <p:grpSpPr>
            <a:xfrm rot="10800000" flipH="1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85" name="Google Shape;85;p6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86" name="Google Shape;86;p6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87" name="Google Shape;87;p6"/>
            <p:cNvGrpSpPr/>
            <p:nvPr/>
          </p:nvGrpSpPr>
          <p:grpSpPr>
            <a:xfrm rot="10800000" flipH="1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88" name="Google Shape;88;p6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89" name="Google Shape;89;p6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90" name="Google Shape;90;p6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91" name="Google Shape;91;p6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2" name="Google Shape;92;p6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93" name="Google Shape;93;p6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6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5" name="Google Shape;95;p6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96" name="Google Shape;96;p6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6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8" name="Google Shape;98;p6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6"/>
          <p:cNvSpPr txBox="1">
            <a:spLocks noGrp="1"/>
          </p:cNvSpPr>
          <p:nvPr>
            <p:ph type="body" idx="1"/>
          </p:nvPr>
        </p:nvSpPr>
        <p:spPr>
          <a:xfrm>
            <a:off x="814275" y="1537988"/>
            <a:ext cx="3378300" cy="27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▰"/>
              <a:defRPr sz="2000"/>
            </a:lvl1pPr>
            <a:lvl2pPr marL="914400" lvl="1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2pPr>
            <a:lvl3pPr marL="1371600" lvl="2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3pPr>
            <a:lvl4pPr marL="1828800" lvl="3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4pPr>
            <a:lvl5pPr marL="2286000" lvl="4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5pPr>
            <a:lvl6pPr marL="2743200" lvl="5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6pPr>
            <a:lvl7pPr marL="3200400" lvl="6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7pPr>
            <a:lvl8pPr marL="3657600" lvl="7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8pPr>
            <a:lvl9pPr marL="4114800" lvl="8" indent="-355600">
              <a:spcBef>
                <a:spcPts val="1000"/>
              </a:spcBef>
              <a:spcAft>
                <a:spcPts val="1000"/>
              </a:spcAft>
              <a:buSzPts val="2000"/>
              <a:buChar char="▻"/>
              <a:defRPr sz="2000"/>
            </a:lvl9pPr>
          </a:lstStyle>
          <a:p>
            <a:endParaRPr/>
          </a:p>
        </p:txBody>
      </p:sp>
      <p:sp>
        <p:nvSpPr>
          <p:cNvPr id="100" name="Google Shape;100;p6"/>
          <p:cNvSpPr txBox="1">
            <a:spLocks noGrp="1"/>
          </p:cNvSpPr>
          <p:nvPr>
            <p:ph type="body" idx="2"/>
          </p:nvPr>
        </p:nvSpPr>
        <p:spPr>
          <a:xfrm>
            <a:off x="4396123" y="1537988"/>
            <a:ext cx="3378300" cy="27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▰"/>
              <a:defRPr sz="2000"/>
            </a:lvl1pPr>
            <a:lvl2pPr marL="914400" lvl="1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2pPr>
            <a:lvl3pPr marL="1371600" lvl="2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3pPr>
            <a:lvl4pPr marL="1828800" lvl="3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4pPr>
            <a:lvl5pPr marL="2286000" lvl="4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5pPr>
            <a:lvl6pPr marL="2743200" lvl="5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6pPr>
            <a:lvl7pPr marL="3200400" lvl="6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7pPr>
            <a:lvl8pPr marL="3657600" lvl="7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8pPr>
            <a:lvl9pPr marL="4114800" lvl="8" indent="-355600">
              <a:spcBef>
                <a:spcPts val="1000"/>
              </a:spcBef>
              <a:spcAft>
                <a:spcPts val="1000"/>
              </a:spcAft>
              <a:buSzPts val="2000"/>
              <a:buChar char="▻"/>
              <a:defRPr sz="2000"/>
            </a:lvl9pPr>
          </a:lstStyle>
          <a:p>
            <a:endParaRPr/>
          </a:p>
        </p:txBody>
      </p:sp>
      <p:sp>
        <p:nvSpPr>
          <p:cNvPr id="101" name="Google Shape;101;p6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" name="Google Shape;163;p10"/>
          <p:cNvGrpSpPr/>
          <p:nvPr/>
        </p:nvGrpSpPr>
        <p:grpSpPr>
          <a:xfrm rot="10800000">
            <a:off x="-8" y="-2"/>
            <a:ext cx="2202830" cy="670795"/>
            <a:chOff x="5575242" y="4472723"/>
            <a:chExt cx="2202830" cy="670795"/>
          </a:xfrm>
        </p:grpSpPr>
        <p:sp>
          <p:nvSpPr>
            <p:cNvPr id="164" name="Google Shape;164;p10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5" name="Google Shape;165;p10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66" name="Google Shape;166;p10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10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8" name="Google Shape;168;p10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69" name="Google Shape;169;p10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170;p10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71" name="Google Shape;171;p10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172" name="Google Shape;172;p10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3" name="Google Shape;173;p10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74" name="Google Shape;174;p10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75;p10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6" name="Google Shape;176;p10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77" name="Google Shape;177;p10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178;p10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79" name="Google Shape;179;p10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blipFill dpi="0" rotWithShape="1">
          <a:blip r:embed="rId5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▰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lvl="1" indent="-38100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lvl="2" indent="-38100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lvl="3" indent="-38100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lvl="4" indent="-38100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lvl="5" indent="-38100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lvl="6" indent="-38100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lvl="7" indent="-38100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lvl="8" indent="-381000">
              <a:spcBef>
                <a:spcPts val="1000"/>
              </a:spcBef>
              <a:spcAft>
                <a:spcPts val="100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6" r:id="rId3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3.jp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5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10.jp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6200" indent="0">
              <a:buNone/>
            </a:pPr>
            <a:r>
              <a:rPr lang="en-US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Sugarcane crop and soil </a:t>
            </a:r>
            <a:r>
              <a:rPr lang="en-US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analysis</a:t>
            </a:r>
          </a:p>
          <a:p>
            <a:pPr marL="76200" indent="0">
              <a:buNone/>
            </a:pPr>
            <a:r>
              <a:rPr lang="en-US" sz="20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Group 08</a:t>
            </a:r>
            <a:endParaRPr lang="en-US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3454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10</a:t>
            </a:fld>
            <a:endParaRPr/>
          </a:p>
        </p:txBody>
      </p:sp>
      <p:sp>
        <p:nvSpPr>
          <p:cNvPr id="2" name="Rectangle 1"/>
          <p:cNvSpPr/>
          <p:nvPr/>
        </p:nvSpPr>
        <p:spPr>
          <a:xfrm>
            <a:off x="2863840" y="2110085"/>
            <a:ext cx="341632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Thank you</a:t>
            </a:r>
            <a:endParaRPr lang="en-US" sz="5400" b="0" cap="none" spc="0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MOTIVATION</a:t>
            </a:r>
            <a:endParaRPr dirty="0"/>
          </a:p>
        </p:txBody>
      </p:sp>
      <p:sp>
        <p:nvSpPr>
          <p:cNvPr id="24" name="Text Placeholder 23"/>
          <p:cNvSpPr>
            <a:spLocks noGrp="1"/>
          </p:cNvSpPr>
          <p:nvPr>
            <p:ph type="body" idx="1"/>
          </p:nvPr>
        </p:nvSpPr>
        <p:spPr>
          <a:xfrm>
            <a:off x="814274" y="1537988"/>
            <a:ext cx="5815126" cy="881362"/>
          </a:xfrm>
          <a:solidFill>
            <a:srgbClr val="92D050">
              <a:alpha val="70000"/>
            </a:srgbClr>
          </a:solidFill>
        </p:spPr>
        <p:txBody>
          <a:bodyPr>
            <a:normAutofit fontScale="70000" lnSpcReduction="20000"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Planning for Finances, Insurance, Work force &amp; Logistic requires some estimation about yield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Traditional approaches can be supported with more statistical </a:t>
            </a:r>
            <a:r>
              <a:rPr lang="en-US" dirty="0" smtClean="0">
                <a:solidFill>
                  <a:schemeClr val="bg1"/>
                </a:solidFill>
              </a:rPr>
              <a:t>approach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7" name="Text Placeholder 23"/>
          <p:cNvSpPr>
            <a:spLocks noGrp="1"/>
          </p:cNvSpPr>
          <p:nvPr>
            <p:ph type="body" idx="2"/>
          </p:nvPr>
        </p:nvSpPr>
        <p:spPr>
          <a:xfrm>
            <a:off x="814275" y="2452388"/>
            <a:ext cx="5815125" cy="881362"/>
          </a:xfrm>
          <a:solidFill>
            <a:srgbClr val="92D050">
              <a:alpha val="70000"/>
            </a:srgbClr>
          </a:solidFill>
        </p:spPr>
        <p:txBody>
          <a:bodyPr>
            <a:normAutofit fontScale="70000" lnSpcReduction="20000"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Difficulties in monitoring crop health for a large area is resource consuming and inefficient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When potential disease or issue is identified, it is too </a:t>
            </a:r>
            <a:r>
              <a:rPr lang="en-US" dirty="0" smtClean="0">
                <a:solidFill>
                  <a:schemeClr val="bg1"/>
                </a:solidFill>
              </a:rPr>
              <a:t>late</a:t>
            </a:r>
            <a:endParaRPr lang="en-US" dirty="0" smtClean="0">
              <a:solidFill>
                <a:schemeClr val="bg1"/>
              </a:solidFill>
            </a:endParaRPr>
          </a:p>
        </p:txBody>
      </p:sp>
      <p:sp>
        <p:nvSpPr>
          <p:cNvPr id="192" name="Google Shape;192;p1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</a:t>
            </a:fld>
            <a:endParaRPr/>
          </a:p>
        </p:txBody>
      </p:sp>
      <p:sp>
        <p:nvSpPr>
          <p:cNvPr id="28" name="Text Placeholder 23"/>
          <p:cNvSpPr>
            <a:spLocks noGrp="1"/>
          </p:cNvSpPr>
          <p:nvPr>
            <p:ph type="body" idx="4294967295"/>
          </p:nvPr>
        </p:nvSpPr>
        <p:spPr>
          <a:xfrm>
            <a:off x="814387" y="3365649"/>
            <a:ext cx="5815013" cy="881062"/>
          </a:xfrm>
          <a:solidFill>
            <a:srgbClr val="92D050">
              <a:alpha val="70000"/>
            </a:srgbClr>
          </a:solidFill>
        </p:spPr>
        <p:txBody>
          <a:bodyPr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Acquiring new land for sugarcane farming requires soil study to measure nutrient levels in the soil</a:t>
            </a:r>
          </a:p>
          <a:p>
            <a:r>
              <a:rPr lang="en-US" sz="1400" dirty="0">
                <a:solidFill>
                  <a:schemeClr val="bg1"/>
                </a:solidFill>
              </a:rPr>
              <a:t>It is costly, resource consuming &amp; often inaccurate in nature</a:t>
            </a:r>
            <a:r>
              <a:rPr lang="en-US" sz="1400" dirty="0" smtClean="0">
                <a:solidFill>
                  <a:schemeClr val="bg1"/>
                </a:solidFill>
              </a:rPr>
              <a:t>.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32" name="Text Placeholder 23"/>
          <p:cNvSpPr>
            <a:spLocks noGrp="1"/>
          </p:cNvSpPr>
          <p:nvPr>
            <p:ph type="body" idx="4294967295"/>
          </p:nvPr>
        </p:nvSpPr>
        <p:spPr>
          <a:xfrm>
            <a:off x="6629400" y="1538288"/>
            <a:ext cx="1905000" cy="881062"/>
          </a:xfrm>
          <a:solidFill>
            <a:schemeClr val="accent5">
              <a:alpha val="70000"/>
            </a:schemeClr>
          </a:solidFill>
        </p:spPr>
        <p:txBody>
          <a:bodyPr anchor="ctr"/>
          <a:lstStyle/>
          <a:p>
            <a:pPr algn="ctr">
              <a:buNone/>
            </a:pPr>
            <a:r>
              <a:rPr lang="en-US" sz="2000" dirty="0" smtClean="0">
                <a:solidFill>
                  <a:schemeClr val="bg1"/>
                </a:solidFill>
              </a:rPr>
              <a:t>Yield Prediction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33" name="Text Placeholder 23"/>
          <p:cNvSpPr>
            <a:spLocks noGrp="1"/>
          </p:cNvSpPr>
          <p:nvPr>
            <p:ph type="body" idx="4294967295"/>
          </p:nvPr>
        </p:nvSpPr>
        <p:spPr>
          <a:xfrm>
            <a:off x="6629400" y="2452688"/>
            <a:ext cx="1905000" cy="881062"/>
          </a:xfrm>
          <a:solidFill>
            <a:schemeClr val="accent5">
              <a:alpha val="70000"/>
            </a:schemeClr>
          </a:solidFill>
        </p:spPr>
        <p:txBody>
          <a:bodyPr anchor="ctr"/>
          <a:lstStyle/>
          <a:p>
            <a:pPr algn="ctr">
              <a:buNone/>
            </a:pPr>
            <a:r>
              <a:rPr lang="en-US" sz="2000" dirty="0" smtClean="0">
                <a:solidFill>
                  <a:schemeClr val="bg1"/>
                </a:solidFill>
              </a:rPr>
              <a:t>Crop Health</a:t>
            </a:r>
          </a:p>
          <a:p>
            <a:pPr algn="ctr">
              <a:buNone/>
            </a:pPr>
            <a:r>
              <a:rPr lang="en-US" sz="2000" dirty="0" smtClean="0">
                <a:solidFill>
                  <a:schemeClr val="bg1"/>
                </a:solidFill>
              </a:rPr>
              <a:t>Monitoring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34" name="Text Placeholder 23"/>
          <p:cNvSpPr>
            <a:spLocks noGrp="1"/>
          </p:cNvSpPr>
          <p:nvPr>
            <p:ph type="body" idx="4294967295"/>
          </p:nvPr>
        </p:nvSpPr>
        <p:spPr>
          <a:xfrm>
            <a:off x="6629400" y="3367088"/>
            <a:ext cx="1905000" cy="881062"/>
          </a:xfrm>
          <a:solidFill>
            <a:schemeClr val="accent5">
              <a:alpha val="70000"/>
            </a:schemeClr>
          </a:solidFill>
        </p:spPr>
        <p:txBody>
          <a:bodyPr anchor="ctr"/>
          <a:lstStyle/>
          <a:p>
            <a:pPr algn="ctr">
              <a:buNone/>
            </a:pPr>
            <a:r>
              <a:rPr lang="en-US" sz="2000" dirty="0" smtClean="0">
                <a:solidFill>
                  <a:schemeClr val="bg1"/>
                </a:solidFill>
              </a:rPr>
              <a:t>Soil Suitability</a:t>
            </a:r>
          </a:p>
          <a:p>
            <a:pPr algn="ctr">
              <a:buNone/>
            </a:pPr>
            <a:r>
              <a:rPr lang="en-US" sz="2000" dirty="0" smtClean="0">
                <a:solidFill>
                  <a:schemeClr val="bg1"/>
                </a:solidFill>
              </a:rPr>
              <a:t>Evaluation</a:t>
            </a:r>
            <a:endParaRPr lang="en-US" sz="2000" dirty="0">
              <a:solidFill>
                <a:schemeClr val="bg1"/>
              </a:solidFill>
            </a:endParaRPr>
          </a:p>
        </p:txBody>
      </p:sp>
      <p:grpSp>
        <p:nvGrpSpPr>
          <p:cNvPr id="194" name="Google Shape;194;p12"/>
          <p:cNvGrpSpPr/>
          <p:nvPr/>
        </p:nvGrpSpPr>
        <p:grpSpPr>
          <a:xfrm>
            <a:off x="293683" y="574116"/>
            <a:ext cx="309041" cy="403123"/>
            <a:chOff x="590250" y="244200"/>
            <a:chExt cx="407975" cy="532175"/>
          </a:xfrm>
        </p:grpSpPr>
        <p:sp>
          <p:nvSpPr>
            <p:cNvPr id="195" name="Google Shape;195;p12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l" t="t" r="r" b="b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2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2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l" t="t" r="r" b="b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2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2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2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2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2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12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12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12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12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2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2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3443475" y="1118248"/>
            <a:ext cx="2362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Presented by - &lt;Name Here&gt;</a:t>
            </a:r>
            <a:endParaRPr lang="en-US" sz="11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C000"/>
            </a:gs>
            <a:gs pos="100000">
              <a:schemeClr val="accent5">
                <a:alpha val="22000"/>
              </a:schemeClr>
            </a:gs>
          </a:gsLst>
          <a:lin ang="16200000" scaled="0"/>
        </a:gradFill>
        <a:effectLst/>
      </p:bgPr>
    </p:bg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20"/>
          <p:cNvSpPr txBox="1">
            <a:spLocks noGrp="1"/>
          </p:cNvSpPr>
          <p:nvPr>
            <p:ph type="title"/>
          </p:nvPr>
        </p:nvSpPr>
        <p:spPr>
          <a:xfrm>
            <a:off x="762000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High Level System Architecture</a:t>
            </a:r>
            <a:endParaRPr dirty="0"/>
          </a:p>
        </p:txBody>
      </p:sp>
      <p:sp>
        <p:nvSpPr>
          <p:cNvPr id="303" name="Google Shape;303;p2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</a:t>
            </a:fld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51054"/>
            <a:ext cx="9144000" cy="4011496"/>
          </a:xfrm>
          <a:prstGeom prst="rect">
            <a:avLst/>
          </a:prstGeom>
          <a:noFill/>
        </p:spPr>
      </p:pic>
      <p:grpSp>
        <p:nvGrpSpPr>
          <p:cNvPr id="7" name="Google Shape;194;p12"/>
          <p:cNvGrpSpPr/>
          <p:nvPr/>
        </p:nvGrpSpPr>
        <p:grpSpPr>
          <a:xfrm>
            <a:off x="293683" y="574116"/>
            <a:ext cx="309041" cy="403123"/>
            <a:chOff x="590250" y="244200"/>
            <a:chExt cx="407975" cy="532175"/>
          </a:xfrm>
        </p:grpSpPr>
        <p:sp>
          <p:nvSpPr>
            <p:cNvPr id="8" name="Google Shape;195;p12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l" t="t" r="r" b="b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96;p12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97;p12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l" t="t" r="r" b="b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98;p12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99;p12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00;p12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01;p12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202;p12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03;p12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04;p12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05;p12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6;p12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07;p12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08;p12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3443475" y="1118248"/>
            <a:ext cx="2362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Presented by - &lt;Name Here&gt;</a:t>
            </a:r>
            <a:endParaRPr lang="en-US" sz="11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/>
          <p:cNvGraphicFramePr/>
          <p:nvPr/>
        </p:nvGraphicFramePr>
        <p:xfrm>
          <a:off x="2514600" y="1352550"/>
          <a:ext cx="6324600" cy="30574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Yield Prediction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</a:t>
            </a:fld>
            <a:endParaRPr lang="e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23"/>
          <a:stretch/>
        </p:blipFill>
        <p:spPr>
          <a:xfrm>
            <a:off x="152399" y="1399241"/>
            <a:ext cx="2349941" cy="2958359"/>
          </a:xfrm>
          <a:prstGeom prst="rect">
            <a:avLst/>
          </a:prstGeom>
        </p:spPr>
      </p:pic>
      <p:grpSp>
        <p:nvGrpSpPr>
          <p:cNvPr id="6" name="Google Shape;194;p12"/>
          <p:cNvGrpSpPr/>
          <p:nvPr/>
        </p:nvGrpSpPr>
        <p:grpSpPr>
          <a:xfrm>
            <a:off x="293683" y="574116"/>
            <a:ext cx="309041" cy="403123"/>
            <a:chOff x="590250" y="244200"/>
            <a:chExt cx="407975" cy="532175"/>
          </a:xfrm>
        </p:grpSpPr>
        <p:sp>
          <p:nvSpPr>
            <p:cNvPr id="7" name="Google Shape;195;p12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l" t="t" r="r" b="b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96;p12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97;p12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l" t="t" r="r" b="b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98;p12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99;p12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00;p12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01;p12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02;p12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203;p12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04;p12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05;p12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06;p12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07;p12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8;p12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3443475" y="1118248"/>
            <a:ext cx="2362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Presented by - &lt;Name Here&gt;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999452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Yield Prediction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</a:t>
            </a:fld>
            <a:endParaRPr lang="e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23"/>
          <a:stretch/>
        </p:blipFill>
        <p:spPr>
          <a:xfrm>
            <a:off x="152399" y="1399241"/>
            <a:ext cx="2349941" cy="295835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2340" y="1385068"/>
            <a:ext cx="5955860" cy="2972532"/>
          </a:xfrm>
          <a:prstGeom prst="rect">
            <a:avLst/>
          </a:prstGeom>
        </p:spPr>
      </p:pic>
      <p:grpSp>
        <p:nvGrpSpPr>
          <p:cNvPr id="7" name="Google Shape;194;p12"/>
          <p:cNvGrpSpPr/>
          <p:nvPr/>
        </p:nvGrpSpPr>
        <p:grpSpPr>
          <a:xfrm>
            <a:off x="293683" y="574116"/>
            <a:ext cx="309041" cy="403123"/>
            <a:chOff x="590250" y="244200"/>
            <a:chExt cx="407975" cy="532175"/>
          </a:xfrm>
        </p:grpSpPr>
        <p:sp>
          <p:nvSpPr>
            <p:cNvPr id="8" name="Google Shape;195;p12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l" t="t" r="r" b="b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96;p12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97;p12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l" t="t" r="r" b="b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98;p12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99;p12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00;p12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01;p12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202;p12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03;p12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04;p12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05;p12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06;p12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7;p12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08;p12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3443475" y="1118248"/>
            <a:ext cx="2362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Presented by - &lt;Name Here&gt;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307430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985646303"/>
              </p:ext>
            </p:extLst>
          </p:nvPr>
        </p:nvGraphicFramePr>
        <p:xfrm>
          <a:off x="2185842" y="1353234"/>
          <a:ext cx="6781800" cy="30574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Crop Health Monitoring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6</a:t>
            </a:fld>
            <a:endParaRPr lang="en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142"/>
          <a:stretch/>
        </p:blipFill>
        <p:spPr>
          <a:xfrm>
            <a:off x="118454" y="1365870"/>
            <a:ext cx="2038181" cy="3017822"/>
          </a:xfrm>
          <a:prstGeom prst="rect">
            <a:avLst/>
          </a:prstGeom>
        </p:spPr>
      </p:pic>
      <p:grpSp>
        <p:nvGrpSpPr>
          <p:cNvPr id="8" name="Google Shape;194;p12"/>
          <p:cNvGrpSpPr/>
          <p:nvPr/>
        </p:nvGrpSpPr>
        <p:grpSpPr>
          <a:xfrm>
            <a:off x="293683" y="574116"/>
            <a:ext cx="309041" cy="403123"/>
            <a:chOff x="590250" y="244200"/>
            <a:chExt cx="407975" cy="532175"/>
          </a:xfrm>
        </p:grpSpPr>
        <p:sp>
          <p:nvSpPr>
            <p:cNvPr id="9" name="Google Shape;195;p12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l" t="t" r="r" b="b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96;p12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97;p12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l" t="t" r="r" b="b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98;p12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99;p12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00;p12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201;p12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02;p12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03;p12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04;p12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05;p12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6;p12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07;p12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08;p12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3443475" y="1118248"/>
            <a:ext cx="2362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Presented by - &lt;Name Here&gt;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19579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Crop Health Monitoring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7</a:t>
            </a:fld>
            <a:endParaRPr lang="en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800" y="1751147"/>
            <a:ext cx="2839575" cy="260294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85046" y="1425108"/>
            <a:ext cx="2510554" cy="307777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Sugarcane Disease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75" y="1732885"/>
            <a:ext cx="2524125" cy="16383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75" y="3381375"/>
            <a:ext cx="2505075" cy="1476375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2968274" y="1428750"/>
            <a:ext cx="2857246" cy="307777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NDVI Image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1751147"/>
            <a:ext cx="2960786" cy="2602944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5943600" y="1443370"/>
            <a:ext cx="2960786" cy="307777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Abnormal NDVI Reading</a:t>
            </a:r>
            <a:endParaRPr lang="en-US" b="1" dirty="0">
              <a:solidFill>
                <a:schemeClr val="bg1"/>
              </a:solidFill>
            </a:endParaRPr>
          </a:p>
        </p:txBody>
      </p:sp>
      <p:grpSp>
        <p:nvGrpSpPr>
          <p:cNvPr id="23" name="Google Shape;194;p12"/>
          <p:cNvGrpSpPr/>
          <p:nvPr/>
        </p:nvGrpSpPr>
        <p:grpSpPr>
          <a:xfrm>
            <a:off x="293683" y="574116"/>
            <a:ext cx="309041" cy="403123"/>
            <a:chOff x="590250" y="244200"/>
            <a:chExt cx="407975" cy="532175"/>
          </a:xfrm>
        </p:grpSpPr>
        <p:sp>
          <p:nvSpPr>
            <p:cNvPr id="24" name="Google Shape;195;p12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l" t="t" r="r" b="b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96;p12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97;p12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l" t="t" r="r" b="b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98;p12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99;p12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00;p12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01;p12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02;p12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03;p12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04;p12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05;p12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06;p12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07;p12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08;p12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3443475" y="1118248"/>
            <a:ext cx="2362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Presented by - &lt;Name Here&gt;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437227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/>
          <p:cNvGraphicFramePr/>
          <p:nvPr/>
        </p:nvGraphicFramePr>
        <p:xfrm>
          <a:off x="2185842" y="1353234"/>
          <a:ext cx="6781800" cy="30574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Soil Suitability Evaluation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8</a:t>
            </a:fld>
            <a:endParaRPr lang="en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77"/>
          <a:stretch/>
        </p:blipFill>
        <p:spPr>
          <a:xfrm>
            <a:off x="152399" y="1352550"/>
            <a:ext cx="1995057" cy="3048000"/>
          </a:xfrm>
          <a:prstGeom prst="rect">
            <a:avLst/>
          </a:prstGeom>
        </p:spPr>
      </p:pic>
      <p:grpSp>
        <p:nvGrpSpPr>
          <p:cNvPr id="6" name="Google Shape;194;p12"/>
          <p:cNvGrpSpPr/>
          <p:nvPr/>
        </p:nvGrpSpPr>
        <p:grpSpPr>
          <a:xfrm>
            <a:off x="293683" y="574116"/>
            <a:ext cx="309041" cy="403123"/>
            <a:chOff x="590250" y="244200"/>
            <a:chExt cx="407975" cy="532175"/>
          </a:xfrm>
        </p:grpSpPr>
        <p:sp>
          <p:nvSpPr>
            <p:cNvPr id="8" name="Google Shape;195;p12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l" t="t" r="r" b="b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96;p12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97;p12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l" t="t" r="r" b="b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98;p12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99;p12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00;p12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01;p12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202;p12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03;p12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04;p12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05;p12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06;p12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7;p12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08;p12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3443475" y="1118248"/>
            <a:ext cx="2362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Presented by - &lt;Name Here&gt;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606035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7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Soil Suitability </a:t>
            </a:r>
            <a:r>
              <a:rPr lang="en-US" dirty="0" smtClean="0"/>
              <a:t>Evaluation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9</a:t>
            </a:fld>
            <a:endParaRPr lang="e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298" y="2270232"/>
            <a:ext cx="2421380" cy="228062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521" y="2397822"/>
            <a:ext cx="2421380" cy="228062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376" y="2514780"/>
            <a:ext cx="2421380" cy="228062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</p:pic>
      <p:sp>
        <p:nvSpPr>
          <p:cNvPr id="12" name="TextBox 11"/>
          <p:cNvSpPr txBox="1"/>
          <p:nvPr/>
        </p:nvSpPr>
        <p:spPr>
          <a:xfrm>
            <a:off x="250567" y="1988753"/>
            <a:ext cx="23936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Features Soil Nutrients Grid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9616" y="2296530"/>
            <a:ext cx="2509837" cy="2509837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273305" y="1962455"/>
            <a:ext cx="24224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Training Data Labels - Mask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76200" y="1878600"/>
            <a:ext cx="5867400" cy="313155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2110455" y="1564018"/>
            <a:ext cx="17988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Binary Classification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6203451" y="1973552"/>
            <a:ext cx="29530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Predicted soil classified as suitable</a:t>
            </a:r>
            <a:endParaRPr lang="en-US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391" y="2296530"/>
            <a:ext cx="2695943" cy="2408448"/>
          </a:xfrm>
          <a:prstGeom prst="rect">
            <a:avLst/>
          </a:prstGeom>
        </p:spPr>
      </p:pic>
      <p:grpSp>
        <p:nvGrpSpPr>
          <p:cNvPr id="23" name="Google Shape;194;p12"/>
          <p:cNvGrpSpPr/>
          <p:nvPr/>
        </p:nvGrpSpPr>
        <p:grpSpPr>
          <a:xfrm>
            <a:off x="293683" y="574116"/>
            <a:ext cx="309041" cy="403123"/>
            <a:chOff x="590250" y="244200"/>
            <a:chExt cx="407975" cy="532175"/>
          </a:xfrm>
        </p:grpSpPr>
        <p:sp>
          <p:nvSpPr>
            <p:cNvPr id="24" name="Google Shape;195;p12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l" t="t" r="r" b="b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96;p12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97;p12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l" t="t" r="r" b="b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98;p12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99;p12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00;p12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01;p12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02;p12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03;p12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04;p12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05;p12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06;p12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07;p12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08;p12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3443475" y="1118248"/>
            <a:ext cx="2362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Presented by - &lt;Name Here&gt;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538500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alerio template">
  <a:themeElements>
    <a:clrScheme name="Custom 347">
      <a:dk1>
        <a:srgbClr val="263248"/>
      </a:dk1>
      <a:lt1>
        <a:srgbClr val="FFFFFF"/>
      </a:lt1>
      <a:dk2>
        <a:srgbClr val="434343"/>
      </a:dk2>
      <a:lt2>
        <a:srgbClr val="F3F3F3"/>
      </a:lt2>
      <a:accent1>
        <a:srgbClr val="3F5378"/>
      </a:accent1>
      <a:accent2>
        <a:srgbClr val="263248"/>
      </a:accent2>
      <a:accent3>
        <a:srgbClr val="92A8C8"/>
      </a:accent3>
      <a:accent4>
        <a:srgbClr val="C7D3E6"/>
      </a:accent4>
      <a:accent5>
        <a:srgbClr val="FF9800"/>
      </a:accent5>
      <a:accent6>
        <a:srgbClr val="D26F00"/>
      </a:accent6>
      <a:hlink>
        <a:srgbClr val="3F5378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1587</TotalTime>
  <Words>513</Words>
  <Application>Microsoft Office PowerPoint</Application>
  <PresentationFormat>On-screen Show (16:9)</PresentationFormat>
  <Paragraphs>58</Paragraphs>
  <Slides>10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Verdana</vt:lpstr>
      <vt:lpstr>Roboto Condensed Light</vt:lpstr>
      <vt:lpstr>Roboto Condensed</vt:lpstr>
      <vt:lpstr>Arial</vt:lpstr>
      <vt:lpstr>Arvo</vt:lpstr>
      <vt:lpstr>Salerio template</vt:lpstr>
      <vt:lpstr>PowerPoint Presentation</vt:lpstr>
      <vt:lpstr>MOTIVATION</vt:lpstr>
      <vt:lpstr>High Level System Architecture</vt:lpstr>
      <vt:lpstr>Yield Prediction</vt:lpstr>
      <vt:lpstr>Yield Prediction</vt:lpstr>
      <vt:lpstr>Crop Health Monitoring</vt:lpstr>
      <vt:lpstr>Crop Health Monitoring</vt:lpstr>
      <vt:lpstr>Soil Suitability Evaluation</vt:lpstr>
      <vt:lpstr>Soil Suitability Evaluation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Sugarcane crop and soil analysis</dc:title>
  <cp:lastModifiedBy>jigar mangukiya</cp:lastModifiedBy>
  <cp:revision>24</cp:revision>
  <dcterms:modified xsi:type="dcterms:W3CDTF">2019-10-03T15:52:10Z</dcterms:modified>
</cp:coreProperties>
</file>